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6" r:id="rId4"/>
  </p:sldMasterIdLst>
  <p:notesMasterIdLst>
    <p:notesMasterId r:id="rId20"/>
  </p:notesMasterIdLst>
  <p:sldIdLst>
    <p:sldId id="256" r:id="rId5"/>
    <p:sldId id="315" r:id="rId6"/>
    <p:sldId id="316" r:id="rId7"/>
    <p:sldId id="259" r:id="rId8"/>
    <p:sldId id="323" r:id="rId9"/>
    <p:sldId id="260" r:id="rId10"/>
    <p:sldId id="327" r:id="rId11"/>
    <p:sldId id="329" r:id="rId12"/>
    <p:sldId id="324" r:id="rId13"/>
    <p:sldId id="331" r:id="rId14"/>
    <p:sldId id="317" r:id="rId15"/>
    <p:sldId id="272" r:id="rId16"/>
    <p:sldId id="332" r:id="rId17"/>
    <p:sldId id="258" r:id="rId18"/>
    <p:sldId id="334" r:id="rId19"/>
  </p:sldIdLst>
  <p:sldSz cx="12192000" cy="6858000"/>
  <p:notesSz cx="6858000" cy="9144000"/>
  <p:embeddedFontLst>
    <p:embeddedFont>
      <p:font typeface="고도 B" panose="02000503000000020004" pitchFamily="2" charset="-127"/>
      <p:regular r:id="rId21"/>
    </p:embeddedFont>
    <p:embeddedFont>
      <p:font typeface="고도 M" panose="02000503000000020004" pitchFamily="2" charset="-127"/>
      <p:regular r:id="rId22"/>
    </p:embeddedFont>
    <p:embeddedFont>
      <p:font typeface="나눔손글씨 붓" panose="03060600000000000000" pitchFamily="66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본고딕" panose="020B0800000000000000" pitchFamily="34" charset="-127"/>
      <p:bold r:id="rId26"/>
    </p:embeddedFont>
    <p:embeddedFont>
      <p:font typeface="한컴산뜻돋움" panose="02000000000000000000" pitchFamily="2" charset="-127"/>
      <p:regular r:id="rId27"/>
      <p:bold r:id="rId28"/>
    </p:embeddedFont>
    <p:embeddedFont>
      <p:font typeface="Calisto MT" panose="02040603050505030304" pitchFamily="18" charset="0"/>
      <p:regular r:id="rId29"/>
      <p:bold r:id="rId30"/>
      <p:italic r:id="rId31"/>
      <p:boldItalic r:id="rId32"/>
    </p:embeddedFont>
    <p:embeddedFont>
      <p:font typeface="Wingdings 2" panose="05020102010507070707" pitchFamily="18" charset="2"/>
      <p:regular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2839A21-94D1-4709-9F53-5E511C5FC638}">
          <p14:sldIdLst>
            <p14:sldId id="256"/>
            <p14:sldId id="315"/>
            <p14:sldId id="316"/>
            <p14:sldId id="259"/>
            <p14:sldId id="323"/>
            <p14:sldId id="260"/>
            <p14:sldId id="327"/>
            <p14:sldId id="329"/>
            <p14:sldId id="324"/>
            <p14:sldId id="331"/>
            <p14:sldId id="317"/>
            <p14:sldId id="272"/>
            <p14:sldId id="332"/>
            <p14:sldId id="258"/>
            <p14:sldId id="33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aefc8cb6d9170c0b" providerId="Windows Live"/>
      </p:ext>
    </p:extLst>
  </p:cmAuthor>
  <p:cmAuthor id="2" name="알 수 없는 사용자1" initials="알 수 없는 사용자1" lastIdx="1" clrIdx="1"/>
  <p:cmAuthor id="3" name="wglh1" initials="w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A94"/>
    <a:srgbClr val="5BD4FF"/>
    <a:srgbClr val="FFCC99"/>
    <a:srgbClr val="FF7C80"/>
    <a:srgbClr val="FFCC66"/>
    <a:srgbClr val="FF9999"/>
    <a:srgbClr val="FF5050"/>
    <a:srgbClr val="1C1C1E"/>
    <a:srgbClr val="C4B8A0"/>
    <a:srgbClr val="D6CD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2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l">
              <a:defRPr sz="1800" b="0" i="0" u="none">
                <a:solidFill>
                  <a:sysClr val="window" lastClr="FFFFFF"/>
                </a:solidFill>
                <a:latin typeface="함초롬돋움" panose="00000000000000000000"/>
                <a:ea typeface="함초롬돋움" panose="00000000000000000000"/>
                <a:cs typeface="함초롬돋움" panose="00000000000000000000"/>
                <a:sym typeface="함초롬돋움" panose="00000000000000000000"/>
              </a:defRPr>
            </a:pPr>
            <a:r>
              <a:rPr lang="ko-KR" altLang="en-US" sz="1700" b="0" i="0" u="none" dirty="0">
                <a:solidFill>
                  <a:sysClr val="window" lastClr="FFFFFF"/>
                </a:solidFill>
                <a:latin typeface="고도 M" panose="02000503000000020004" pitchFamily="2" charset="-127"/>
                <a:ea typeface="고도 M" panose="02000503000000020004" pitchFamily="2" charset="-127"/>
                <a:cs typeface="함초롬돋움" panose="00000000000000000000"/>
                <a:sym typeface="함초롬돋움" panose="00000000000000000000"/>
              </a:rPr>
              <a:t>제조업 스마트 팩토리 도입 여부</a:t>
            </a:r>
            <a:endParaRPr lang="ko-KR" altLang="en-US" sz="1700" dirty="0">
              <a:latin typeface="고도 M" panose="02000503000000020004" pitchFamily="2" charset="-127"/>
              <a:ea typeface="고도 M" panose="02000503000000020004" pitchFamily="2" charset="-127"/>
            </a:endParaRPr>
          </a:p>
        </c:rich>
      </c:tx>
      <c:layout>
        <c:manualLayout>
          <c:xMode val="edge"/>
          <c:yMode val="edge"/>
          <c:x val="0.17052964178344579"/>
          <c:y val="8.3208363059272303E-2"/>
        </c:manualLayout>
      </c:layout>
      <c:overlay val="0"/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dPt>
            <c:idx val="0"/>
            <c:bubble3D val="0"/>
            <c:spPr>
              <a:solidFill>
                <a:schemeClr val="tx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0-5E7C-4C13-963D-0956AB599696}"/>
              </c:ext>
            </c:extLst>
          </c:dPt>
          <c:dPt>
            <c:idx val="1"/>
            <c:bubble3D val="0"/>
            <c:spPr>
              <a:solidFill>
                <a:srgbClr val="0070C0"/>
              </a:solidFill>
            </c:spPr>
            <c:extLst>
              <c:ext xmlns:c16="http://schemas.microsoft.com/office/drawing/2014/chart" uri="{C3380CC4-5D6E-409C-BE32-E72D297353CC}">
                <c16:uniqueId val="{00000002-5E7C-4C13-963D-0956AB599696}"/>
              </c:ext>
            </c:extLst>
          </c:dPt>
          <c:dPt>
            <c:idx val="2"/>
            <c:bubble3D val="0"/>
            <c:spPr>
              <a:solidFill>
                <a:srgbClr val="5BD4FF"/>
              </a:solidFill>
            </c:spPr>
            <c:extLst>
              <c:ext xmlns:c16="http://schemas.microsoft.com/office/drawing/2014/chart" uri="{C3380CC4-5D6E-409C-BE32-E72D297353CC}">
                <c16:uniqueId val="{00000001-5E7C-4C13-963D-0956AB59969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vert="horz" wrap="none" lIns="0" tIns="0" rIns="0" bIns="0" anchor="ctr" anchorCtr="1"/>
              <a:lstStyle/>
              <a:p>
                <a:pPr algn="l">
                  <a:defRPr sz="1800" b="1" i="0" u="none">
                    <a:solidFill>
                      <a:srgbClr val="000000"/>
                    </a:solidFill>
                    <a:latin typeface="함초롬돋움" panose="00000000000000000000"/>
                    <a:ea typeface="함초롬돋움" panose="00000000000000000000"/>
                    <a:cs typeface="함초롬돋움" panose="00000000000000000000"/>
                    <a:sym typeface="함초롬돋움" panose="0000000000000000000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</c:ext>
            </c:extLst>
          </c:dLbls>
          <c:cat>
            <c:strRef>
              <c:f>Sheet1!$A$2:$A$4</c:f>
              <c:strCache>
                <c:ptCount val="3"/>
                <c:pt idx="0">
                  <c:v>도입 완료</c:v>
                </c:pt>
                <c:pt idx="1">
                  <c:v>미도입</c:v>
                </c:pt>
                <c:pt idx="2">
                  <c:v>도입 중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22.7</c:v>
                </c:pt>
                <c:pt idx="1">
                  <c:v>67.5</c:v>
                </c:pt>
                <c:pt idx="2">
                  <c:v>9.8000000000000007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BC-4577-A7E4-EF99606BCE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 w="9525" cap="flat" cmpd="sng" algn="ctr">
          <a:noFill/>
          <a:prstDash val="solid"/>
          <a:round/>
        </a:ln>
      </c:spPr>
    </c:plotArea>
    <c:legend>
      <c:legendPos val="r"/>
      <c:layout>
        <c:manualLayout>
          <c:xMode val="edge"/>
          <c:yMode val="edge"/>
          <c:x val="0.69057938844983757"/>
          <c:y val="0.70511601609325947"/>
          <c:w val="0.20453824102878571"/>
          <c:h val="0.25475585460662842"/>
        </c:manualLayout>
      </c:layout>
      <c:overlay val="0"/>
      <c:txPr>
        <a:bodyPr rot="0" vert="horz" wrap="none" lIns="0" tIns="0" rIns="0" bIns="0" anchor="ctr" anchorCtr="1"/>
        <a:lstStyle/>
        <a:p>
          <a:pPr algn="l">
            <a:defRPr sz="1600" b="0" i="0" u="none">
              <a:solidFill>
                <a:sysClr val="window" lastClr="FFFFFF"/>
              </a:solidFill>
              <a:latin typeface="함초롬돋움" panose="00000000000000000000"/>
              <a:ea typeface="함초롬돋움" panose="00000000000000000000"/>
              <a:cs typeface="함초롬돋움" panose="00000000000000000000"/>
              <a:sym typeface="함초롬돋움" panose="00000000000000000000"/>
            </a:defRPr>
          </a:pPr>
          <a:endParaRPr lang="ko-KR"/>
        </a:p>
      </c:txPr>
    </c:legend>
    <c:plotVisOnly val="1"/>
    <c:dispBlanksAs val="gap"/>
    <c:showDLblsOverMax val="1"/>
  </c:chart>
  <c:txPr>
    <a:bodyPr rot="0" vert="horz" wrap="none" lIns="0" tIns="0" rIns="0" bIns="0" anchor="ctr" anchorCtr="1"/>
    <a:lstStyle/>
    <a:p>
      <a:pPr algn="l">
        <a:defRPr sz="1200" b="0" i="0" u="none">
          <a:latin typeface="함초롬돋움" panose="00000000000000000000"/>
          <a:ea typeface="함초롬돋움" panose="00000000000000000000"/>
          <a:cs typeface="함초롬돋움" panose="00000000000000000000"/>
          <a:sym typeface="함초롬돋움" panose="00000000000000000000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l">
              <a:defRPr sz="1800" b="0" i="0" u="none">
                <a:solidFill>
                  <a:sysClr val="window" lastClr="FFFFFF"/>
                </a:solidFill>
                <a:latin typeface="함초롬돋움" panose="00000000000000000000"/>
                <a:ea typeface="함초롬돋움" panose="00000000000000000000"/>
                <a:cs typeface="함초롬돋움" panose="00000000000000000000"/>
                <a:sym typeface="함초롬돋움" panose="00000000000000000000"/>
              </a:defRPr>
            </a:pPr>
            <a:r>
              <a:rPr lang="ko-KR" altLang="en-US" sz="1700" b="0" i="0" u="none" dirty="0">
                <a:solidFill>
                  <a:sysClr val="window" lastClr="FFFFFF"/>
                </a:solidFill>
                <a:latin typeface="고도 M" panose="02000503000000020004" pitchFamily="2" charset="-127"/>
                <a:ea typeface="고도 M" panose="02000503000000020004" pitchFamily="2" charset="-127"/>
                <a:cs typeface="함초롬돋움" panose="00000000000000000000"/>
                <a:sym typeface="함초롬돋움" panose="00000000000000000000"/>
              </a:rPr>
              <a:t>제조업 스마트 팩토리 도입 여부</a:t>
            </a:r>
            <a:endParaRPr lang="ko-KR" altLang="en-US" sz="1700" dirty="0">
              <a:latin typeface="고도 M" panose="02000503000000020004" pitchFamily="2" charset="-127"/>
              <a:ea typeface="고도 M" panose="02000503000000020004" pitchFamily="2" charset="-127"/>
            </a:endParaRPr>
          </a:p>
        </c:rich>
      </c:tx>
      <c:layout>
        <c:manualLayout>
          <c:xMode val="edge"/>
          <c:yMode val="edge"/>
          <c:x val="0.17052964178344579"/>
          <c:y val="8.3208363059272303E-2"/>
        </c:manualLayout>
      </c:layout>
      <c:overlay val="0"/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dPt>
            <c:idx val="0"/>
            <c:bubble3D val="0"/>
            <c:spPr>
              <a:solidFill>
                <a:schemeClr val="tx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0-5E7C-4C13-963D-0956AB599696}"/>
              </c:ext>
            </c:extLst>
          </c:dPt>
          <c:dPt>
            <c:idx val="1"/>
            <c:bubble3D val="0"/>
            <c:spPr>
              <a:solidFill>
                <a:srgbClr val="0070C0"/>
              </a:solidFill>
            </c:spPr>
            <c:extLst>
              <c:ext xmlns:c16="http://schemas.microsoft.com/office/drawing/2014/chart" uri="{C3380CC4-5D6E-409C-BE32-E72D297353CC}">
                <c16:uniqueId val="{00000002-5E7C-4C13-963D-0956AB599696}"/>
              </c:ext>
            </c:extLst>
          </c:dPt>
          <c:dPt>
            <c:idx val="2"/>
            <c:bubble3D val="0"/>
            <c:spPr>
              <a:solidFill>
                <a:srgbClr val="5BD4FF"/>
              </a:solidFill>
            </c:spPr>
            <c:extLst>
              <c:ext xmlns:c16="http://schemas.microsoft.com/office/drawing/2014/chart" uri="{C3380CC4-5D6E-409C-BE32-E72D297353CC}">
                <c16:uniqueId val="{00000001-5E7C-4C13-963D-0956AB59969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vert="horz" wrap="none" lIns="0" tIns="0" rIns="0" bIns="0" anchor="ctr" anchorCtr="1"/>
              <a:lstStyle/>
              <a:p>
                <a:pPr algn="l">
                  <a:defRPr sz="1800" b="1" i="0" u="none">
                    <a:solidFill>
                      <a:srgbClr val="000000"/>
                    </a:solidFill>
                    <a:latin typeface="함초롬돋움" panose="00000000000000000000"/>
                    <a:ea typeface="함초롬돋움" panose="00000000000000000000"/>
                    <a:cs typeface="함초롬돋움" panose="00000000000000000000"/>
                    <a:sym typeface="함초롬돋움" panose="0000000000000000000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</c:ext>
            </c:extLst>
          </c:dLbls>
          <c:cat>
            <c:strRef>
              <c:f>Sheet1!$A$2:$A$4</c:f>
              <c:strCache>
                <c:ptCount val="3"/>
                <c:pt idx="0">
                  <c:v>도입 완료</c:v>
                </c:pt>
                <c:pt idx="1">
                  <c:v>미도입</c:v>
                </c:pt>
                <c:pt idx="2">
                  <c:v>도입 중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22.7</c:v>
                </c:pt>
                <c:pt idx="1">
                  <c:v>67.5</c:v>
                </c:pt>
                <c:pt idx="2">
                  <c:v>9.8000000000000007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BC-4577-A7E4-EF99606BCE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 w="9525" cap="flat" cmpd="sng" algn="ctr">
          <a:noFill/>
          <a:prstDash val="solid"/>
          <a:round/>
        </a:ln>
      </c:spPr>
    </c:plotArea>
    <c:legend>
      <c:legendPos val="r"/>
      <c:layout>
        <c:manualLayout>
          <c:xMode val="edge"/>
          <c:yMode val="edge"/>
          <c:x val="0.69057938844983757"/>
          <c:y val="0.70511601609325947"/>
          <c:w val="0.20453824102878571"/>
          <c:h val="0.25475585460662842"/>
        </c:manualLayout>
      </c:layout>
      <c:overlay val="0"/>
      <c:txPr>
        <a:bodyPr rot="0" vert="horz" wrap="none" lIns="0" tIns="0" rIns="0" bIns="0" anchor="ctr" anchorCtr="1"/>
        <a:lstStyle/>
        <a:p>
          <a:pPr algn="l">
            <a:defRPr sz="1600" b="0" i="0" u="none">
              <a:solidFill>
                <a:sysClr val="window" lastClr="FFFFFF"/>
              </a:solidFill>
              <a:latin typeface="함초롬돋움" panose="00000000000000000000"/>
              <a:ea typeface="함초롬돋움" panose="00000000000000000000"/>
              <a:cs typeface="함초롬돋움" panose="00000000000000000000"/>
              <a:sym typeface="함초롬돋움" panose="00000000000000000000"/>
            </a:defRPr>
          </a:pPr>
          <a:endParaRPr lang="ko-KR"/>
        </a:p>
      </c:txPr>
    </c:legend>
    <c:plotVisOnly val="1"/>
    <c:dispBlanksAs val="gap"/>
    <c:showDLblsOverMax val="1"/>
  </c:chart>
  <c:txPr>
    <a:bodyPr rot="0" vert="horz" wrap="none" lIns="0" tIns="0" rIns="0" bIns="0" anchor="ctr" anchorCtr="1"/>
    <a:lstStyle/>
    <a:p>
      <a:pPr algn="l">
        <a:defRPr sz="1200" b="0" i="0" u="none">
          <a:latin typeface="함초롬돋움" panose="00000000000000000000"/>
          <a:ea typeface="함초롬돋움" panose="00000000000000000000"/>
          <a:cs typeface="함초롬돋움" panose="00000000000000000000"/>
          <a:sym typeface="함초롬돋움" panose="00000000000000000000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BBB40-78FC-4544-BF99-9532D645D0E0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22F07-5441-49C5-BBED-27B20CC15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218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6153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474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155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0346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3064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759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1705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0920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107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0746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527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936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3440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257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395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230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394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9B47D66-16CC-41E8-8F30-5E57DB4CAFE3}" type="datetimeFigureOut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0E92AE6-32FC-48FD-8DBE-A5C42B00F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6455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7000"/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확대이미지">
            <a:extLst>
              <a:ext uri="{FF2B5EF4-FFF2-40B4-BE49-F238E27FC236}">
                <a16:creationId xmlns:a16="http://schemas.microsoft.com/office/drawing/2014/main" id="{2A5AA015-4142-EA82-7DD3-D727FD6DC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930" y="623887"/>
            <a:ext cx="10244137" cy="564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626C378-0A27-41A9-BD49-F118DE65E422}"/>
              </a:ext>
            </a:extLst>
          </p:cNvPr>
          <p:cNvSpPr/>
          <p:nvPr/>
        </p:nvSpPr>
        <p:spPr>
          <a:xfrm>
            <a:off x="973931" y="592932"/>
            <a:ext cx="10244138" cy="567213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DB71A32-247F-450B-B1AC-9153716762DB}"/>
              </a:ext>
            </a:extLst>
          </p:cNvPr>
          <p:cNvSpPr/>
          <p:nvPr/>
        </p:nvSpPr>
        <p:spPr>
          <a:xfrm>
            <a:off x="973931" y="592932"/>
            <a:ext cx="10244138" cy="5672137"/>
          </a:xfrm>
          <a:prstGeom prst="rect">
            <a:avLst/>
          </a:prstGeom>
          <a:noFill/>
          <a:ln w="69850" cap="sq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1F75A3-A75A-47D7-BDE7-B2AD48CF7F73}"/>
              </a:ext>
            </a:extLst>
          </p:cNvPr>
          <p:cNvSpPr txBox="1"/>
          <p:nvPr/>
        </p:nvSpPr>
        <p:spPr>
          <a:xfrm>
            <a:off x="1135624" y="2428726"/>
            <a:ext cx="9920747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200" b="1" dirty="0">
                <a:solidFill>
                  <a:srgbClr val="FFCC99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제조업 생산데이터 활용</a:t>
            </a:r>
            <a:r>
              <a:rPr lang="ko-KR" altLang="en-US" sz="5200" b="1" dirty="0">
                <a:latin typeface="고도 M" panose="02000503000000020004" pitchFamily="2" charset="-127"/>
                <a:ea typeface="고도 M" panose="02000503000000020004" pitchFamily="2" charset="-127"/>
              </a:rPr>
              <a:t>을 통한</a:t>
            </a:r>
            <a:endParaRPr lang="en-US" altLang="ko-KR" sz="5200" b="1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endParaRPr lang="en-US" altLang="ko-KR" sz="2000" b="1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r>
              <a:rPr lang="ko-KR" altLang="en-US" sz="5200" b="1" dirty="0">
                <a:latin typeface="고도 M" panose="02000503000000020004" pitchFamily="2" charset="-127"/>
                <a:ea typeface="고도 M" panose="02000503000000020004" pitchFamily="2" charset="-127"/>
              </a:rPr>
              <a:t>    에너지 </a:t>
            </a:r>
            <a:r>
              <a:rPr lang="en-US" altLang="ko-KR" sz="5200" b="1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5200" b="1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전력</a:t>
            </a:r>
            <a:r>
              <a:rPr lang="en-US" altLang="ko-KR" sz="5200" b="1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5200" b="1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사용량 예측 모델</a:t>
            </a:r>
            <a:endParaRPr lang="en-US" altLang="ko-KR" sz="5200" b="1" dirty="0">
              <a:solidFill>
                <a:srgbClr val="FFC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BDBB5F-4ACF-472C-BA6C-85469ABE5BBF}"/>
              </a:ext>
            </a:extLst>
          </p:cNvPr>
          <p:cNvSpPr txBox="1"/>
          <p:nvPr/>
        </p:nvSpPr>
        <p:spPr>
          <a:xfrm>
            <a:off x="7801194" y="6387583"/>
            <a:ext cx="35732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팀 명</a:t>
            </a:r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: API</a:t>
            </a:r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 </a:t>
            </a:r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/</a:t>
            </a:r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 발표자 </a:t>
            </a:r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: </a:t>
            </a:r>
            <a:r>
              <a:rPr lang="ko-KR" altLang="en-US" dirty="0" err="1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백현선</a:t>
            </a:r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 </a:t>
            </a:r>
            <a:endParaRPr lang="ko-KR" altLang="en-US" dirty="0">
              <a:solidFill>
                <a:schemeClr val="tx1"/>
              </a:solidFill>
              <a:latin typeface="고도 B" panose="02000503000000020004" pitchFamily="2" charset="-127"/>
              <a:ea typeface="고도 B" panose="02000503000000020004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664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확대이미지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73930" y="623887"/>
            <a:ext cx="10244137" cy="5641181"/>
          </a:xfrm>
          <a:prstGeom prst="rect">
            <a:avLst/>
          </a:prstGeom>
          <a:noFill/>
        </p:spPr>
      </p:pic>
      <p:sp>
        <p:nvSpPr>
          <p:cNvPr id="8" name="직사각형 7"/>
          <p:cNvSpPr/>
          <p:nvPr/>
        </p:nvSpPr>
        <p:spPr>
          <a:xfrm>
            <a:off x="978753" y="557631"/>
            <a:ext cx="10244138" cy="567213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973931" y="592932"/>
            <a:ext cx="10244138" cy="5672137"/>
          </a:xfrm>
          <a:prstGeom prst="rect">
            <a:avLst/>
          </a:prstGeom>
          <a:noFill/>
          <a:ln w="69850" cap="sq">
            <a:solidFill>
              <a:schemeClr val="tx1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617E0D6-1574-4140-B7CA-AA03FA2899F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76" y="1565592"/>
            <a:ext cx="2135550" cy="21355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0A16B90-24EC-496C-9B65-9A0FC095BFA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5395" y="1717750"/>
            <a:ext cx="2026203" cy="2026203"/>
          </a:xfrm>
          <a:prstGeom prst="rect">
            <a:avLst/>
          </a:prstGeom>
        </p:spPr>
      </p:pic>
      <p:sp>
        <p:nvSpPr>
          <p:cNvPr id="14" name="직사각형 18">
            <a:extLst>
              <a:ext uri="{FF2B5EF4-FFF2-40B4-BE49-F238E27FC236}">
                <a16:creationId xmlns:a16="http://schemas.microsoft.com/office/drawing/2014/main" id="{078A0270-7619-455E-96DF-B49F24C06528}"/>
              </a:ext>
            </a:extLst>
          </p:cNvPr>
          <p:cNvSpPr/>
          <p:nvPr/>
        </p:nvSpPr>
        <p:spPr>
          <a:xfrm>
            <a:off x="1124783" y="345073"/>
            <a:ext cx="387414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4000" b="1" kern="0" dirty="0">
                <a:latin typeface="나눔손글씨 붓"/>
                <a:ea typeface="나눔손글씨 붓"/>
              </a:rPr>
              <a:t>모델을 통한 기대효과</a:t>
            </a:r>
          </a:p>
        </p:txBody>
      </p:sp>
      <p:sp>
        <p:nvSpPr>
          <p:cNvPr id="15" name="직사각형 18">
            <a:extLst>
              <a:ext uri="{FF2B5EF4-FFF2-40B4-BE49-F238E27FC236}">
                <a16:creationId xmlns:a16="http://schemas.microsoft.com/office/drawing/2014/main" id="{33470F64-33BA-438B-81F1-D63AD60FDEC9}"/>
              </a:ext>
            </a:extLst>
          </p:cNvPr>
          <p:cNvSpPr/>
          <p:nvPr/>
        </p:nvSpPr>
        <p:spPr>
          <a:xfrm>
            <a:off x="1750153" y="4052811"/>
            <a:ext cx="4361995" cy="13387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1">
              <a:lnSpc>
                <a:spcPct val="160000"/>
              </a:lnSpc>
              <a:defRPr/>
            </a:pPr>
            <a:r>
              <a:rPr lang="en-US" altLang="ko-KR" sz="28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- </a:t>
            </a:r>
            <a:r>
              <a:rPr lang="ko-KR" altLang="en-US" sz="25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효율</a:t>
            </a:r>
            <a:r>
              <a:rPr lang="ko-KR" altLang="en-US" sz="25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적인 </a:t>
            </a:r>
            <a:r>
              <a:rPr lang="ko-KR" altLang="en-US" sz="25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자본배치</a:t>
            </a:r>
            <a:endParaRPr lang="en-US" altLang="ko-KR" sz="2500" b="1" kern="0" dirty="0">
              <a:solidFill>
                <a:srgbClr val="FFC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 algn="ctr" latinLnBrk="1">
              <a:lnSpc>
                <a:spcPct val="160000"/>
              </a:lnSpc>
              <a:buFontTx/>
              <a:buChar char="-"/>
              <a:defRPr/>
            </a:pPr>
            <a:r>
              <a:rPr lang="ko-KR" altLang="en-US" sz="25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장기적인 </a:t>
            </a:r>
            <a:r>
              <a:rPr lang="ko-KR" altLang="en-US" sz="25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생산원가 감소</a:t>
            </a:r>
            <a:endParaRPr lang="en-US" altLang="ko-KR" sz="2500" b="1" kern="0" dirty="0">
              <a:solidFill>
                <a:srgbClr val="FFC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6" name="직사각형 18">
            <a:extLst>
              <a:ext uri="{FF2B5EF4-FFF2-40B4-BE49-F238E27FC236}">
                <a16:creationId xmlns:a16="http://schemas.microsoft.com/office/drawing/2014/main" id="{371D4B75-CEAC-427E-9B00-C95B8D0662E5}"/>
              </a:ext>
            </a:extLst>
          </p:cNvPr>
          <p:cNvSpPr/>
          <p:nvPr/>
        </p:nvSpPr>
        <p:spPr>
          <a:xfrm>
            <a:off x="6095998" y="4095622"/>
            <a:ext cx="4798868" cy="1880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>
              <a:lnSpc>
                <a:spcPct val="160000"/>
              </a:lnSpc>
              <a:defRPr/>
            </a:pPr>
            <a:r>
              <a:rPr lang="en-US" altLang="ko-KR" sz="25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- </a:t>
            </a:r>
            <a:r>
              <a:rPr lang="ko-KR" altLang="en-US" sz="25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사업영위를 통한 </a:t>
            </a:r>
            <a:r>
              <a:rPr lang="ko-KR" altLang="en-US" sz="25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빅데이터 확보</a:t>
            </a:r>
            <a:endParaRPr lang="en-US" altLang="ko-KR" sz="2500" b="1" kern="0" dirty="0">
              <a:solidFill>
                <a:srgbClr val="FFC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 latinLnBrk="1">
              <a:lnSpc>
                <a:spcPct val="160000"/>
              </a:lnSpc>
              <a:defRPr/>
            </a:pPr>
            <a:r>
              <a:rPr lang="en-US" altLang="ko-KR" sz="25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- </a:t>
            </a:r>
            <a:r>
              <a:rPr lang="ko-KR" altLang="en-US" sz="25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높은</a:t>
            </a:r>
            <a:r>
              <a:rPr lang="ko-KR" altLang="en-US" sz="25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범용성</a:t>
            </a:r>
            <a:r>
              <a:rPr lang="ko-KR" altLang="en-US" sz="25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을 지닌 </a:t>
            </a:r>
            <a:r>
              <a:rPr lang="ko-KR" altLang="en-US" sz="25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모델</a:t>
            </a:r>
            <a:endParaRPr lang="en-US" altLang="ko-KR" sz="2500" b="1" kern="0" dirty="0">
              <a:solidFill>
                <a:srgbClr val="FFC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 latinLnBrk="1">
              <a:lnSpc>
                <a:spcPct val="160000"/>
              </a:lnSpc>
              <a:defRPr/>
            </a:pPr>
            <a:endParaRPr lang="en-US" altLang="ko-KR" sz="2500" b="1" kern="0" dirty="0">
              <a:solidFill>
                <a:srgbClr val="FFC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9036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확대이미지">
            <a:extLst>
              <a:ext uri="{FF2B5EF4-FFF2-40B4-BE49-F238E27FC236}">
                <a16:creationId xmlns:a16="http://schemas.microsoft.com/office/drawing/2014/main" id="{2A5AA015-4142-EA82-7DD3-D727FD6DC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930" y="623887"/>
            <a:ext cx="10244137" cy="564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626C378-0A27-41A9-BD49-F118DE65E422}"/>
              </a:ext>
            </a:extLst>
          </p:cNvPr>
          <p:cNvSpPr/>
          <p:nvPr/>
        </p:nvSpPr>
        <p:spPr>
          <a:xfrm>
            <a:off x="973931" y="592932"/>
            <a:ext cx="10244138" cy="567213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DB71A32-247F-450B-B1AC-9153716762DB}"/>
              </a:ext>
            </a:extLst>
          </p:cNvPr>
          <p:cNvSpPr/>
          <p:nvPr/>
        </p:nvSpPr>
        <p:spPr>
          <a:xfrm>
            <a:off x="973931" y="592932"/>
            <a:ext cx="10244138" cy="5672137"/>
          </a:xfrm>
          <a:prstGeom prst="rect">
            <a:avLst/>
          </a:prstGeom>
          <a:noFill/>
          <a:ln w="69850" cap="sq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478D32BF-846B-4841-AB30-3A8F1C1CE599}"/>
              </a:ext>
            </a:extLst>
          </p:cNvPr>
          <p:cNvGrpSpPr/>
          <p:nvPr/>
        </p:nvGrpSpPr>
        <p:grpSpPr>
          <a:xfrm>
            <a:off x="1566520" y="1937608"/>
            <a:ext cx="9056271" cy="669669"/>
            <a:chOff x="1566520" y="1937608"/>
            <a:chExt cx="9056271" cy="669669"/>
          </a:xfrm>
        </p:grpSpPr>
        <p:grpSp>
          <p:nvGrpSpPr>
            <p:cNvPr id="6" name="그룹 13">
              <a:extLst>
                <a:ext uri="{FF2B5EF4-FFF2-40B4-BE49-F238E27FC236}">
                  <a16:creationId xmlns:a16="http://schemas.microsoft.com/office/drawing/2014/main" id="{D496D028-F3DC-4A4D-B0CE-AB73F2386C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66520" y="1937609"/>
              <a:ext cx="7268561" cy="669668"/>
              <a:chOff x="1169096" y="2237148"/>
              <a:chExt cx="8906416" cy="648074"/>
            </a:xfrm>
          </p:grpSpPr>
          <p:sp>
            <p:nvSpPr>
              <p:cNvPr id="7" name="자유형 24">
                <a:extLst>
                  <a:ext uri="{FF2B5EF4-FFF2-40B4-BE49-F238E27FC236}">
                    <a16:creationId xmlns:a16="http://schemas.microsoft.com/office/drawing/2014/main" id="{124D2291-EB75-41AE-B379-58363A7176A8}"/>
                  </a:ext>
                </a:extLst>
              </p:cNvPr>
              <p:cNvSpPr/>
              <p:nvPr/>
            </p:nvSpPr>
            <p:spPr>
              <a:xfrm rot="5400000">
                <a:off x="2012452" y="1393792"/>
                <a:ext cx="648074" cy="2334787"/>
              </a:xfrm>
              <a:custGeom>
                <a:avLst/>
                <a:gdLst>
                  <a:gd name="connsiteX0" fmla="*/ 0 w 828099"/>
                  <a:gd name="connsiteY0" fmla="*/ 3303002 h 3303002"/>
                  <a:gd name="connsiteX1" fmla="*/ 0 w 828099"/>
                  <a:gd name="connsiteY1" fmla="*/ 355342 h 3303002"/>
                  <a:gd name="connsiteX2" fmla="*/ 7 w 828099"/>
                  <a:gd name="connsiteY2" fmla="*/ 355342 h 3303002"/>
                  <a:gd name="connsiteX3" fmla="*/ 414053 w 828099"/>
                  <a:gd name="connsiteY3" fmla="*/ 0 h 3303002"/>
                  <a:gd name="connsiteX4" fmla="*/ 828099 w 828099"/>
                  <a:gd name="connsiteY4" fmla="*/ 355342 h 3303002"/>
                  <a:gd name="connsiteX5" fmla="*/ 828093 w 828099"/>
                  <a:gd name="connsiteY5" fmla="*/ 355342 h 3303002"/>
                  <a:gd name="connsiteX6" fmla="*/ 828093 w 828099"/>
                  <a:gd name="connsiteY6" fmla="*/ 3302996 h 3303002"/>
                  <a:gd name="connsiteX7" fmla="*/ 414055 w 828099"/>
                  <a:gd name="connsiteY7" fmla="*/ 2947660 h 3303002"/>
                  <a:gd name="connsiteX8" fmla="*/ 8 w 828099"/>
                  <a:gd name="connsiteY8" fmla="*/ 3303002 h 330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099" h="3303002">
                    <a:moveTo>
                      <a:pt x="0" y="3303002"/>
                    </a:moveTo>
                    <a:lnTo>
                      <a:pt x="0" y="355342"/>
                    </a:lnTo>
                    <a:lnTo>
                      <a:pt x="7" y="355342"/>
                    </a:lnTo>
                    <a:lnTo>
                      <a:pt x="414053" y="0"/>
                    </a:lnTo>
                    <a:lnTo>
                      <a:pt x="828099" y="355342"/>
                    </a:lnTo>
                    <a:lnTo>
                      <a:pt x="828093" y="355342"/>
                    </a:lnTo>
                    <a:lnTo>
                      <a:pt x="828093" y="3302996"/>
                    </a:lnTo>
                    <a:lnTo>
                      <a:pt x="414055" y="2947660"/>
                    </a:lnTo>
                    <a:lnTo>
                      <a:pt x="8" y="3303002"/>
                    </a:lnTo>
                    <a:close/>
                  </a:path>
                </a:pathLst>
              </a:custGeom>
              <a:solidFill>
                <a:srgbClr val="45A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dirty="0"/>
              </a:p>
            </p:txBody>
          </p:sp>
          <p:sp>
            <p:nvSpPr>
              <p:cNvPr id="9" name="자유형 25">
                <a:extLst>
                  <a:ext uri="{FF2B5EF4-FFF2-40B4-BE49-F238E27FC236}">
                    <a16:creationId xmlns:a16="http://schemas.microsoft.com/office/drawing/2014/main" id="{504D767A-30F8-426A-A068-077DD218066B}"/>
                  </a:ext>
                </a:extLst>
              </p:cNvPr>
              <p:cNvSpPr/>
              <p:nvPr/>
            </p:nvSpPr>
            <p:spPr>
              <a:xfrm rot="5400000">
                <a:off x="4202995" y="1393791"/>
                <a:ext cx="648074" cy="2334788"/>
              </a:xfrm>
              <a:custGeom>
                <a:avLst/>
                <a:gdLst>
                  <a:gd name="connsiteX0" fmla="*/ 0 w 828099"/>
                  <a:gd name="connsiteY0" fmla="*/ 3303002 h 3303002"/>
                  <a:gd name="connsiteX1" fmla="*/ 0 w 828099"/>
                  <a:gd name="connsiteY1" fmla="*/ 355342 h 3303002"/>
                  <a:gd name="connsiteX2" fmla="*/ 7 w 828099"/>
                  <a:gd name="connsiteY2" fmla="*/ 355342 h 3303002"/>
                  <a:gd name="connsiteX3" fmla="*/ 414053 w 828099"/>
                  <a:gd name="connsiteY3" fmla="*/ 0 h 3303002"/>
                  <a:gd name="connsiteX4" fmla="*/ 828099 w 828099"/>
                  <a:gd name="connsiteY4" fmla="*/ 355342 h 3303002"/>
                  <a:gd name="connsiteX5" fmla="*/ 828093 w 828099"/>
                  <a:gd name="connsiteY5" fmla="*/ 355342 h 3303002"/>
                  <a:gd name="connsiteX6" fmla="*/ 828093 w 828099"/>
                  <a:gd name="connsiteY6" fmla="*/ 3302996 h 3303002"/>
                  <a:gd name="connsiteX7" fmla="*/ 414055 w 828099"/>
                  <a:gd name="connsiteY7" fmla="*/ 2947660 h 3303002"/>
                  <a:gd name="connsiteX8" fmla="*/ 8 w 828099"/>
                  <a:gd name="connsiteY8" fmla="*/ 3303002 h 330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099" h="3303002">
                    <a:moveTo>
                      <a:pt x="0" y="3303002"/>
                    </a:moveTo>
                    <a:lnTo>
                      <a:pt x="0" y="355342"/>
                    </a:lnTo>
                    <a:lnTo>
                      <a:pt x="7" y="355342"/>
                    </a:lnTo>
                    <a:lnTo>
                      <a:pt x="414053" y="0"/>
                    </a:lnTo>
                    <a:lnTo>
                      <a:pt x="828099" y="355342"/>
                    </a:lnTo>
                    <a:lnTo>
                      <a:pt x="828093" y="355342"/>
                    </a:lnTo>
                    <a:lnTo>
                      <a:pt x="828093" y="3302996"/>
                    </a:lnTo>
                    <a:lnTo>
                      <a:pt x="414055" y="2947660"/>
                    </a:lnTo>
                    <a:lnTo>
                      <a:pt x="8" y="3303002"/>
                    </a:lnTo>
                    <a:close/>
                  </a:path>
                </a:pathLst>
              </a:custGeom>
              <a:solidFill>
                <a:srgbClr val="8FC7F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dirty="0"/>
              </a:p>
            </p:txBody>
          </p:sp>
          <p:sp>
            <p:nvSpPr>
              <p:cNvPr id="10" name="자유형 26">
                <a:extLst>
                  <a:ext uri="{FF2B5EF4-FFF2-40B4-BE49-F238E27FC236}">
                    <a16:creationId xmlns:a16="http://schemas.microsoft.com/office/drawing/2014/main" id="{95AAFD0E-F666-4171-8C61-4620BE205992}"/>
                  </a:ext>
                </a:extLst>
              </p:cNvPr>
              <p:cNvSpPr/>
              <p:nvPr/>
            </p:nvSpPr>
            <p:spPr>
              <a:xfrm rot="5400000">
                <a:off x="6393538" y="1393792"/>
                <a:ext cx="648074" cy="2334787"/>
              </a:xfrm>
              <a:custGeom>
                <a:avLst/>
                <a:gdLst>
                  <a:gd name="connsiteX0" fmla="*/ 0 w 828099"/>
                  <a:gd name="connsiteY0" fmla="*/ 3303002 h 3303002"/>
                  <a:gd name="connsiteX1" fmla="*/ 0 w 828099"/>
                  <a:gd name="connsiteY1" fmla="*/ 355342 h 3303002"/>
                  <a:gd name="connsiteX2" fmla="*/ 7 w 828099"/>
                  <a:gd name="connsiteY2" fmla="*/ 355342 h 3303002"/>
                  <a:gd name="connsiteX3" fmla="*/ 414053 w 828099"/>
                  <a:gd name="connsiteY3" fmla="*/ 0 h 3303002"/>
                  <a:gd name="connsiteX4" fmla="*/ 828099 w 828099"/>
                  <a:gd name="connsiteY4" fmla="*/ 355342 h 3303002"/>
                  <a:gd name="connsiteX5" fmla="*/ 828093 w 828099"/>
                  <a:gd name="connsiteY5" fmla="*/ 355342 h 3303002"/>
                  <a:gd name="connsiteX6" fmla="*/ 828093 w 828099"/>
                  <a:gd name="connsiteY6" fmla="*/ 3302996 h 3303002"/>
                  <a:gd name="connsiteX7" fmla="*/ 414055 w 828099"/>
                  <a:gd name="connsiteY7" fmla="*/ 2947660 h 3303002"/>
                  <a:gd name="connsiteX8" fmla="*/ 8 w 828099"/>
                  <a:gd name="connsiteY8" fmla="*/ 3303002 h 330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099" h="3303002">
                    <a:moveTo>
                      <a:pt x="0" y="3303002"/>
                    </a:moveTo>
                    <a:lnTo>
                      <a:pt x="0" y="355342"/>
                    </a:lnTo>
                    <a:lnTo>
                      <a:pt x="7" y="355342"/>
                    </a:lnTo>
                    <a:lnTo>
                      <a:pt x="414053" y="0"/>
                    </a:lnTo>
                    <a:lnTo>
                      <a:pt x="828099" y="355342"/>
                    </a:lnTo>
                    <a:lnTo>
                      <a:pt x="828093" y="355342"/>
                    </a:lnTo>
                    <a:lnTo>
                      <a:pt x="828093" y="3302996"/>
                    </a:lnTo>
                    <a:lnTo>
                      <a:pt x="414055" y="2947660"/>
                    </a:lnTo>
                    <a:lnTo>
                      <a:pt x="8" y="3303002"/>
                    </a:lnTo>
                    <a:close/>
                  </a:path>
                </a:pathLst>
              </a:custGeom>
              <a:solidFill>
                <a:srgbClr val="B7DBF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  <p:sp>
            <p:nvSpPr>
              <p:cNvPr id="11" name="자유형 30">
                <a:extLst>
                  <a:ext uri="{FF2B5EF4-FFF2-40B4-BE49-F238E27FC236}">
                    <a16:creationId xmlns:a16="http://schemas.microsoft.com/office/drawing/2014/main" id="{140DD33E-D734-469E-A202-CCE2A408EFEC}"/>
                  </a:ext>
                </a:extLst>
              </p:cNvPr>
              <p:cNvSpPr/>
              <p:nvPr/>
            </p:nvSpPr>
            <p:spPr>
              <a:xfrm rot="5400000">
                <a:off x="8584081" y="1393791"/>
                <a:ext cx="648074" cy="2334788"/>
              </a:xfrm>
              <a:custGeom>
                <a:avLst/>
                <a:gdLst>
                  <a:gd name="connsiteX0" fmla="*/ 0 w 828099"/>
                  <a:gd name="connsiteY0" fmla="*/ 3303002 h 3303002"/>
                  <a:gd name="connsiteX1" fmla="*/ 0 w 828099"/>
                  <a:gd name="connsiteY1" fmla="*/ 355342 h 3303002"/>
                  <a:gd name="connsiteX2" fmla="*/ 7 w 828099"/>
                  <a:gd name="connsiteY2" fmla="*/ 355342 h 3303002"/>
                  <a:gd name="connsiteX3" fmla="*/ 414053 w 828099"/>
                  <a:gd name="connsiteY3" fmla="*/ 0 h 3303002"/>
                  <a:gd name="connsiteX4" fmla="*/ 828099 w 828099"/>
                  <a:gd name="connsiteY4" fmla="*/ 355342 h 3303002"/>
                  <a:gd name="connsiteX5" fmla="*/ 828093 w 828099"/>
                  <a:gd name="connsiteY5" fmla="*/ 355342 h 3303002"/>
                  <a:gd name="connsiteX6" fmla="*/ 828093 w 828099"/>
                  <a:gd name="connsiteY6" fmla="*/ 3302996 h 3303002"/>
                  <a:gd name="connsiteX7" fmla="*/ 414055 w 828099"/>
                  <a:gd name="connsiteY7" fmla="*/ 2947660 h 3303002"/>
                  <a:gd name="connsiteX8" fmla="*/ 8 w 828099"/>
                  <a:gd name="connsiteY8" fmla="*/ 3303002 h 330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099" h="3303002">
                    <a:moveTo>
                      <a:pt x="0" y="3303002"/>
                    </a:moveTo>
                    <a:lnTo>
                      <a:pt x="0" y="355342"/>
                    </a:lnTo>
                    <a:lnTo>
                      <a:pt x="7" y="355342"/>
                    </a:lnTo>
                    <a:lnTo>
                      <a:pt x="414053" y="0"/>
                    </a:lnTo>
                    <a:lnTo>
                      <a:pt x="828099" y="355342"/>
                    </a:lnTo>
                    <a:lnTo>
                      <a:pt x="828093" y="355342"/>
                    </a:lnTo>
                    <a:lnTo>
                      <a:pt x="828093" y="3302996"/>
                    </a:lnTo>
                    <a:lnTo>
                      <a:pt x="414055" y="2947660"/>
                    </a:lnTo>
                    <a:lnTo>
                      <a:pt x="8" y="3303002"/>
                    </a:lnTo>
                    <a:close/>
                  </a:path>
                </a:pathLst>
              </a:custGeom>
              <a:solidFill>
                <a:srgbClr val="E6F3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</p:grpSp>
        <p:sp>
          <p:nvSpPr>
            <p:cNvPr id="13" name="자유형 30">
              <a:extLst>
                <a:ext uri="{FF2B5EF4-FFF2-40B4-BE49-F238E27FC236}">
                  <a16:creationId xmlns:a16="http://schemas.microsoft.com/office/drawing/2014/main" id="{3C776E8E-4A50-409D-B87C-5764FC9AC108}"/>
                </a:ext>
              </a:extLst>
            </p:cNvPr>
            <p:cNvSpPr/>
            <p:nvPr/>
          </p:nvSpPr>
          <p:spPr bwMode="auto">
            <a:xfrm rot="5400000">
              <a:off x="9335242" y="1319727"/>
              <a:ext cx="669668" cy="1905430"/>
            </a:xfrm>
            <a:custGeom>
              <a:avLst/>
              <a:gdLst>
                <a:gd name="connsiteX0" fmla="*/ 0 w 828099"/>
                <a:gd name="connsiteY0" fmla="*/ 3303002 h 3303002"/>
                <a:gd name="connsiteX1" fmla="*/ 0 w 828099"/>
                <a:gd name="connsiteY1" fmla="*/ 355342 h 3303002"/>
                <a:gd name="connsiteX2" fmla="*/ 7 w 828099"/>
                <a:gd name="connsiteY2" fmla="*/ 355342 h 3303002"/>
                <a:gd name="connsiteX3" fmla="*/ 414053 w 828099"/>
                <a:gd name="connsiteY3" fmla="*/ 0 h 3303002"/>
                <a:gd name="connsiteX4" fmla="*/ 828099 w 828099"/>
                <a:gd name="connsiteY4" fmla="*/ 355342 h 3303002"/>
                <a:gd name="connsiteX5" fmla="*/ 828093 w 828099"/>
                <a:gd name="connsiteY5" fmla="*/ 355342 h 3303002"/>
                <a:gd name="connsiteX6" fmla="*/ 828093 w 828099"/>
                <a:gd name="connsiteY6" fmla="*/ 3302996 h 3303002"/>
                <a:gd name="connsiteX7" fmla="*/ 414055 w 828099"/>
                <a:gd name="connsiteY7" fmla="*/ 2947660 h 3303002"/>
                <a:gd name="connsiteX8" fmla="*/ 8 w 828099"/>
                <a:gd name="connsiteY8" fmla="*/ 3303002 h 3303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8099" h="3303002">
                  <a:moveTo>
                    <a:pt x="0" y="3303002"/>
                  </a:moveTo>
                  <a:lnTo>
                    <a:pt x="0" y="355342"/>
                  </a:lnTo>
                  <a:lnTo>
                    <a:pt x="7" y="355342"/>
                  </a:lnTo>
                  <a:lnTo>
                    <a:pt x="414053" y="0"/>
                  </a:lnTo>
                  <a:lnTo>
                    <a:pt x="828099" y="355342"/>
                  </a:lnTo>
                  <a:lnTo>
                    <a:pt x="828093" y="355342"/>
                  </a:lnTo>
                  <a:lnTo>
                    <a:pt x="828093" y="3302996"/>
                  </a:lnTo>
                  <a:lnTo>
                    <a:pt x="414055" y="2947660"/>
                  </a:lnTo>
                  <a:lnTo>
                    <a:pt x="8" y="330300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302B8ED9-2D12-4105-9E24-02FDC9ACF6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975" y="2842343"/>
            <a:ext cx="1293404" cy="129340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195345C-3FEF-4B7E-A67D-9A46162CAE4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81" y="2805136"/>
            <a:ext cx="1293404" cy="129340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A94CAAD-6E2B-4D32-9A8F-20FA96F19B7E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660" y="2805136"/>
            <a:ext cx="1368125" cy="129340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36AF3A1-B803-435F-9826-3677B9E331D6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528" y="2888020"/>
            <a:ext cx="1247727" cy="1247727"/>
          </a:xfrm>
          <a:prstGeom prst="rect">
            <a:avLst/>
          </a:prstGeom>
        </p:spPr>
      </p:pic>
      <p:pic>
        <p:nvPicPr>
          <p:cNvPr id="25" name="그래픽 24" descr="블록체인 윤곽선">
            <a:extLst>
              <a:ext uri="{FF2B5EF4-FFF2-40B4-BE49-F238E27FC236}">
                <a16:creationId xmlns:a16="http://schemas.microsoft.com/office/drawing/2014/main" id="{DF65B41D-53C7-4D14-BD26-A3A319E813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908998" y="2782298"/>
            <a:ext cx="1368124" cy="136812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2345966-F469-47B8-95AC-89F1726A62CD}"/>
              </a:ext>
            </a:extLst>
          </p:cNvPr>
          <p:cNvSpPr txBox="1"/>
          <p:nvPr/>
        </p:nvSpPr>
        <p:spPr>
          <a:xfrm>
            <a:off x="1095959" y="699646"/>
            <a:ext cx="179087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500" dirty="0">
                <a:latin typeface="고도 M" panose="02000503000000020004" pitchFamily="2" charset="-127"/>
                <a:ea typeface="고도 M" panose="02000503000000020004" pitchFamily="2" charset="-127"/>
              </a:rPr>
              <a:t>개발일정</a:t>
            </a: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AB03FDFF-B6BF-493E-AB50-0320F04574F6}"/>
              </a:ext>
            </a:extLst>
          </p:cNvPr>
          <p:cNvGrpSpPr/>
          <p:nvPr/>
        </p:nvGrpSpPr>
        <p:grpSpPr>
          <a:xfrm>
            <a:off x="1619074" y="4300034"/>
            <a:ext cx="8821603" cy="769441"/>
            <a:chOff x="1619074" y="4300034"/>
            <a:chExt cx="8821603" cy="76944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7616087-C0B3-45BF-B1CA-0410FD0D837D}"/>
                </a:ext>
              </a:extLst>
            </p:cNvPr>
            <p:cNvSpPr txBox="1"/>
            <p:nvPr/>
          </p:nvSpPr>
          <p:spPr>
            <a:xfrm>
              <a:off x="1619074" y="4300034"/>
              <a:ext cx="154120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데이터 수집</a:t>
              </a:r>
              <a:endParaRPr lang="en-US" altLang="ko-KR" sz="2200" b="1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&amp; </a:t>
              </a:r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EDA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BA2FFD0-F6A6-4883-B097-D4F126DFB957}"/>
                </a:ext>
              </a:extLst>
            </p:cNvPr>
            <p:cNvSpPr txBox="1"/>
            <p:nvPr/>
          </p:nvSpPr>
          <p:spPr>
            <a:xfrm>
              <a:off x="3536342" y="4607811"/>
              <a:ext cx="15412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1</a:t>
              </a:r>
              <a:r>
                <a:rPr lang="en-US" altLang="ko-KR" sz="2200" b="1" baseline="30000" dirty="0">
                  <a:latin typeface="고도 M" panose="02000503000000020004" pitchFamily="2" charset="-127"/>
                  <a:ea typeface="고도 M" panose="02000503000000020004" pitchFamily="2" charset="-127"/>
                </a:rPr>
                <a:t>st</a:t>
              </a:r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 Sprint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0B78EAD-46D3-4FB1-A7FE-26AECE9B58DE}"/>
                </a:ext>
              </a:extLst>
            </p:cNvPr>
            <p:cNvSpPr txBox="1"/>
            <p:nvPr/>
          </p:nvSpPr>
          <p:spPr>
            <a:xfrm>
              <a:off x="5324052" y="4607811"/>
              <a:ext cx="15412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2</a:t>
              </a:r>
              <a:r>
                <a:rPr lang="en-US" altLang="ko-KR" sz="2200" b="1" baseline="30000" dirty="0">
                  <a:latin typeface="고도 M" panose="02000503000000020004" pitchFamily="2" charset="-127"/>
                  <a:ea typeface="고도 M" panose="02000503000000020004" pitchFamily="2" charset="-127"/>
                </a:rPr>
                <a:t>nd</a:t>
              </a:r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 Sprint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ADFE101-4453-4283-BCCF-C83382A264ED}"/>
                </a:ext>
              </a:extLst>
            </p:cNvPr>
            <p:cNvSpPr txBox="1"/>
            <p:nvPr/>
          </p:nvSpPr>
          <p:spPr>
            <a:xfrm>
              <a:off x="7111762" y="4607811"/>
              <a:ext cx="15412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3</a:t>
              </a:r>
              <a:r>
                <a:rPr lang="en-US" altLang="ko-KR" sz="2200" b="1" baseline="30000" dirty="0">
                  <a:latin typeface="고도 M" panose="02000503000000020004" pitchFamily="2" charset="-127"/>
                  <a:ea typeface="고도 M" panose="02000503000000020004" pitchFamily="2" charset="-127"/>
                </a:rPr>
                <a:t>rd</a:t>
              </a:r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 Sprint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E0F0881-0FFE-4C68-BF74-1A6AD4F157B7}"/>
                </a:ext>
              </a:extLst>
            </p:cNvPr>
            <p:cNvSpPr txBox="1"/>
            <p:nvPr/>
          </p:nvSpPr>
          <p:spPr>
            <a:xfrm>
              <a:off x="8899472" y="4607811"/>
              <a:ext cx="15412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최종 마무리</a:t>
              </a:r>
              <a:endParaRPr lang="en-US" altLang="ko-KR" sz="2200" b="1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B74D1D2F-7BDA-42D1-ABC1-BD55A88E3CBA}"/>
              </a:ext>
            </a:extLst>
          </p:cNvPr>
          <p:cNvSpPr txBox="1"/>
          <p:nvPr/>
        </p:nvSpPr>
        <p:spPr>
          <a:xfrm>
            <a:off x="1742975" y="2056998"/>
            <a:ext cx="15412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latin typeface="고도 M" panose="02000503000000020004" pitchFamily="2" charset="-127"/>
                <a:ea typeface="고도 M" panose="02000503000000020004" pitchFamily="2" charset="-127"/>
              </a:rPr>
              <a:t>DAY 0 -1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2927C0-0280-4654-9416-C493AF0F8BCA}"/>
              </a:ext>
            </a:extLst>
          </p:cNvPr>
          <p:cNvSpPr txBox="1"/>
          <p:nvPr/>
        </p:nvSpPr>
        <p:spPr>
          <a:xfrm>
            <a:off x="3539910" y="2056998"/>
            <a:ext cx="15412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latin typeface="고도 M" panose="02000503000000020004" pitchFamily="2" charset="-127"/>
                <a:ea typeface="고도 M" panose="02000503000000020004" pitchFamily="2" charset="-127"/>
              </a:rPr>
              <a:t>1 - 5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32CB25-E29E-4559-9194-4D126EEE3B48}"/>
              </a:ext>
            </a:extLst>
          </p:cNvPr>
          <p:cNvSpPr txBox="1"/>
          <p:nvPr/>
        </p:nvSpPr>
        <p:spPr>
          <a:xfrm>
            <a:off x="5321441" y="2059121"/>
            <a:ext cx="15412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chemeClr val="tx2">
                    <a:lumMod val="2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5 - 10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03926B-926F-490F-A214-3AC2A7A9C192}"/>
              </a:ext>
            </a:extLst>
          </p:cNvPr>
          <p:cNvSpPr txBox="1"/>
          <p:nvPr/>
        </p:nvSpPr>
        <p:spPr>
          <a:xfrm>
            <a:off x="7109000" y="2056998"/>
            <a:ext cx="15412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chemeClr val="bg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10-14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22A4C8-C288-483B-8EEC-D4649AB0EA7B}"/>
              </a:ext>
            </a:extLst>
          </p:cNvPr>
          <p:cNvSpPr txBox="1"/>
          <p:nvPr/>
        </p:nvSpPr>
        <p:spPr>
          <a:xfrm>
            <a:off x="8871992" y="2056998"/>
            <a:ext cx="15412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chemeClr val="bg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14-15</a:t>
            </a:r>
          </a:p>
        </p:txBody>
      </p:sp>
    </p:spTree>
    <p:extLst>
      <p:ext uri="{BB962C8B-B14F-4D97-AF65-F5344CB8AC3E}">
        <p14:creationId xmlns:p14="http://schemas.microsoft.com/office/powerpoint/2010/main" val="2073254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60D5B84B-F350-443C-BFD3-251A86F118A0}"/>
              </a:ext>
            </a:extLst>
          </p:cNvPr>
          <p:cNvSpPr/>
          <p:nvPr/>
        </p:nvSpPr>
        <p:spPr>
          <a:xfrm>
            <a:off x="505536" y="871151"/>
            <a:ext cx="11180927" cy="5587035"/>
          </a:xfrm>
          <a:prstGeom prst="rect">
            <a:avLst/>
          </a:prstGeom>
          <a:noFill/>
          <a:ln w="69850" cap="sq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B9F4048-E534-488B-87EF-914A76DE981D}"/>
              </a:ext>
            </a:extLst>
          </p:cNvPr>
          <p:cNvGrpSpPr/>
          <p:nvPr/>
        </p:nvGrpSpPr>
        <p:grpSpPr>
          <a:xfrm>
            <a:off x="1418165" y="1122775"/>
            <a:ext cx="8952780" cy="4363694"/>
            <a:chOff x="1418165" y="1122775"/>
            <a:chExt cx="8952780" cy="4363694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F59EA59A-067D-4525-9DC6-A427D5A6E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3637" y="1563143"/>
              <a:ext cx="997865" cy="989298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52F1ED55-74A1-49A2-A893-5195A6023A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0880" y="1588298"/>
              <a:ext cx="1010746" cy="1010746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FCEA4655-9FD5-4AB2-9B9C-48390EEBA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0506" y="1612308"/>
              <a:ext cx="1043740" cy="986736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72CAD217-5C33-4F21-86E9-79B814F17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48626" y="4192703"/>
              <a:ext cx="1000757" cy="1000757"/>
            </a:xfrm>
            <a:prstGeom prst="rect">
              <a:avLst/>
            </a:prstGeom>
          </p:spPr>
        </p:pic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1A99FE20-A039-4777-B3D1-03D9442F3976}"/>
                </a:ext>
              </a:extLst>
            </p:cNvPr>
            <p:cNvGrpSpPr/>
            <p:nvPr/>
          </p:nvGrpSpPr>
          <p:grpSpPr>
            <a:xfrm>
              <a:off x="1418165" y="1122775"/>
              <a:ext cx="8952780" cy="3009102"/>
              <a:chOff x="1418165" y="1122775"/>
              <a:chExt cx="8952780" cy="3009102"/>
            </a:xfrm>
          </p:grpSpPr>
          <p:sp>
            <p:nvSpPr>
              <p:cNvPr id="7" name="자유형 24">
                <a:extLst>
                  <a:ext uri="{FF2B5EF4-FFF2-40B4-BE49-F238E27FC236}">
                    <a16:creationId xmlns:a16="http://schemas.microsoft.com/office/drawing/2014/main" id="{26F56EA9-5FCE-40DB-939E-F7DFA725DFE6}"/>
                  </a:ext>
                </a:extLst>
              </p:cNvPr>
              <p:cNvSpPr/>
              <p:nvPr/>
            </p:nvSpPr>
            <p:spPr bwMode="auto">
              <a:xfrm rot="5400000">
                <a:off x="2200681" y="360592"/>
                <a:ext cx="340397" cy="1905429"/>
              </a:xfrm>
              <a:custGeom>
                <a:avLst/>
                <a:gdLst>
                  <a:gd name="connsiteX0" fmla="*/ 0 w 828099"/>
                  <a:gd name="connsiteY0" fmla="*/ 3303002 h 3303002"/>
                  <a:gd name="connsiteX1" fmla="*/ 0 w 828099"/>
                  <a:gd name="connsiteY1" fmla="*/ 355342 h 3303002"/>
                  <a:gd name="connsiteX2" fmla="*/ 7 w 828099"/>
                  <a:gd name="connsiteY2" fmla="*/ 355342 h 3303002"/>
                  <a:gd name="connsiteX3" fmla="*/ 414053 w 828099"/>
                  <a:gd name="connsiteY3" fmla="*/ 0 h 3303002"/>
                  <a:gd name="connsiteX4" fmla="*/ 828099 w 828099"/>
                  <a:gd name="connsiteY4" fmla="*/ 355342 h 3303002"/>
                  <a:gd name="connsiteX5" fmla="*/ 828093 w 828099"/>
                  <a:gd name="connsiteY5" fmla="*/ 355342 h 3303002"/>
                  <a:gd name="connsiteX6" fmla="*/ 828093 w 828099"/>
                  <a:gd name="connsiteY6" fmla="*/ 3302996 h 3303002"/>
                  <a:gd name="connsiteX7" fmla="*/ 414055 w 828099"/>
                  <a:gd name="connsiteY7" fmla="*/ 2947660 h 3303002"/>
                  <a:gd name="connsiteX8" fmla="*/ 8 w 828099"/>
                  <a:gd name="connsiteY8" fmla="*/ 3303002 h 330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099" h="3303002">
                    <a:moveTo>
                      <a:pt x="0" y="3303002"/>
                    </a:moveTo>
                    <a:lnTo>
                      <a:pt x="0" y="355342"/>
                    </a:lnTo>
                    <a:lnTo>
                      <a:pt x="7" y="355342"/>
                    </a:lnTo>
                    <a:lnTo>
                      <a:pt x="414053" y="0"/>
                    </a:lnTo>
                    <a:lnTo>
                      <a:pt x="828099" y="355342"/>
                    </a:lnTo>
                    <a:lnTo>
                      <a:pt x="828093" y="355342"/>
                    </a:lnTo>
                    <a:lnTo>
                      <a:pt x="828093" y="3302996"/>
                    </a:lnTo>
                    <a:lnTo>
                      <a:pt x="414055" y="2947660"/>
                    </a:lnTo>
                    <a:lnTo>
                      <a:pt x="8" y="3303002"/>
                    </a:lnTo>
                    <a:close/>
                  </a:path>
                </a:pathLst>
              </a:custGeom>
              <a:solidFill>
                <a:srgbClr val="45A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dirty="0"/>
              </a:p>
            </p:txBody>
          </p:sp>
          <p:sp>
            <p:nvSpPr>
              <p:cNvPr id="9" name="자유형 25">
                <a:extLst>
                  <a:ext uri="{FF2B5EF4-FFF2-40B4-BE49-F238E27FC236}">
                    <a16:creationId xmlns:a16="http://schemas.microsoft.com/office/drawing/2014/main" id="{F58C79DF-AA5F-4935-AC06-4CEDBC7FE9D7}"/>
                  </a:ext>
                </a:extLst>
              </p:cNvPr>
              <p:cNvSpPr/>
              <p:nvPr/>
            </p:nvSpPr>
            <p:spPr bwMode="auto">
              <a:xfrm rot="5400000">
                <a:off x="5594330" y="360590"/>
                <a:ext cx="340398" cy="1905430"/>
              </a:xfrm>
              <a:custGeom>
                <a:avLst/>
                <a:gdLst>
                  <a:gd name="connsiteX0" fmla="*/ 0 w 828099"/>
                  <a:gd name="connsiteY0" fmla="*/ 3303002 h 3303002"/>
                  <a:gd name="connsiteX1" fmla="*/ 0 w 828099"/>
                  <a:gd name="connsiteY1" fmla="*/ 355342 h 3303002"/>
                  <a:gd name="connsiteX2" fmla="*/ 7 w 828099"/>
                  <a:gd name="connsiteY2" fmla="*/ 355342 h 3303002"/>
                  <a:gd name="connsiteX3" fmla="*/ 414053 w 828099"/>
                  <a:gd name="connsiteY3" fmla="*/ 0 h 3303002"/>
                  <a:gd name="connsiteX4" fmla="*/ 828099 w 828099"/>
                  <a:gd name="connsiteY4" fmla="*/ 355342 h 3303002"/>
                  <a:gd name="connsiteX5" fmla="*/ 828093 w 828099"/>
                  <a:gd name="connsiteY5" fmla="*/ 355342 h 3303002"/>
                  <a:gd name="connsiteX6" fmla="*/ 828093 w 828099"/>
                  <a:gd name="connsiteY6" fmla="*/ 3302996 h 3303002"/>
                  <a:gd name="connsiteX7" fmla="*/ 414055 w 828099"/>
                  <a:gd name="connsiteY7" fmla="*/ 2947660 h 3303002"/>
                  <a:gd name="connsiteX8" fmla="*/ 8 w 828099"/>
                  <a:gd name="connsiteY8" fmla="*/ 3303002 h 330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099" h="3303002">
                    <a:moveTo>
                      <a:pt x="0" y="3303002"/>
                    </a:moveTo>
                    <a:lnTo>
                      <a:pt x="0" y="355342"/>
                    </a:lnTo>
                    <a:lnTo>
                      <a:pt x="7" y="355342"/>
                    </a:lnTo>
                    <a:lnTo>
                      <a:pt x="414053" y="0"/>
                    </a:lnTo>
                    <a:lnTo>
                      <a:pt x="828099" y="355342"/>
                    </a:lnTo>
                    <a:lnTo>
                      <a:pt x="828093" y="355342"/>
                    </a:lnTo>
                    <a:lnTo>
                      <a:pt x="828093" y="3302996"/>
                    </a:lnTo>
                    <a:lnTo>
                      <a:pt x="414055" y="2947660"/>
                    </a:lnTo>
                    <a:lnTo>
                      <a:pt x="8" y="3303002"/>
                    </a:lnTo>
                    <a:close/>
                  </a:path>
                </a:pathLst>
              </a:custGeom>
              <a:solidFill>
                <a:srgbClr val="8FC7F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dirty="0"/>
              </a:p>
            </p:txBody>
          </p:sp>
          <p:sp>
            <p:nvSpPr>
              <p:cNvPr id="10" name="자유형 26">
                <a:extLst>
                  <a:ext uri="{FF2B5EF4-FFF2-40B4-BE49-F238E27FC236}">
                    <a16:creationId xmlns:a16="http://schemas.microsoft.com/office/drawing/2014/main" id="{01670F97-EA5D-4869-A987-1EC5F4323392}"/>
                  </a:ext>
                </a:extLst>
              </p:cNvPr>
              <p:cNvSpPr/>
              <p:nvPr/>
            </p:nvSpPr>
            <p:spPr bwMode="auto">
              <a:xfrm rot="5400000">
                <a:off x="9241302" y="346989"/>
                <a:ext cx="353857" cy="1905429"/>
              </a:xfrm>
              <a:custGeom>
                <a:avLst/>
                <a:gdLst>
                  <a:gd name="connsiteX0" fmla="*/ 0 w 828099"/>
                  <a:gd name="connsiteY0" fmla="*/ 3303002 h 3303002"/>
                  <a:gd name="connsiteX1" fmla="*/ 0 w 828099"/>
                  <a:gd name="connsiteY1" fmla="*/ 355342 h 3303002"/>
                  <a:gd name="connsiteX2" fmla="*/ 7 w 828099"/>
                  <a:gd name="connsiteY2" fmla="*/ 355342 h 3303002"/>
                  <a:gd name="connsiteX3" fmla="*/ 414053 w 828099"/>
                  <a:gd name="connsiteY3" fmla="*/ 0 h 3303002"/>
                  <a:gd name="connsiteX4" fmla="*/ 828099 w 828099"/>
                  <a:gd name="connsiteY4" fmla="*/ 355342 h 3303002"/>
                  <a:gd name="connsiteX5" fmla="*/ 828093 w 828099"/>
                  <a:gd name="connsiteY5" fmla="*/ 355342 h 3303002"/>
                  <a:gd name="connsiteX6" fmla="*/ 828093 w 828099"/>
                  <a:gd name="connsiteY6" fmla="*/ 3302996 h 3303002"/>
                  <a:gd name="connsiteX7" fmla="*/ 414055 w 828099"/>
                  <a:gd name="connsiteY7" fmla="*/ 2947660 h 3303002"/>
                  <a:gd name="connsiteX8" fmla="*/ 8 w 828099"/>
                  <a:gd name="connsiteY8" fmla="*/ 3303002 h 330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099" h="3303002">
                    <a:moveTo>
                      <a:pt x="0" y="3303002"/>
                    </a:moveTo>
                    <a:lnTo>
                      <a:pt x="0" y="355342"/>
                    </a:lnTo>
                    <a:lnTo>
                      <a:pt x="7" y="355342"/>
                    </a:lnTo>
                    <a:lnTo>
                      <a:pt x="414053" y="0"/>
                    </a:lnTo>
                    <a:lnTo>
                      <a:pt x="828099" y="355342"/>
                    </a:lnTo>
                    <a:lnTo>
                      <a:pt x="828093" y="355342"/>
                    </a:lnTo>
                    <a:lnTo>
                      <a:pt x="828093" y="3302996"/>
                    </a:lnTo>
                    <a:lnTo>
                      <a:pt x="414055" y="2947660"/>
                    </a:lnTo>
                    <a:lnTo>
                      <a:pt x="8" y="3303002"/>
                    </a:lnTo>
                    <a:close/>
                  </a:path>
                </a:pathLst>
              </a:custGeom>
              <a:solidFill>
                <a:srgbClr val="B7DBF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  <p:sp>
            <p:nvSpPr>
              <p:cNvPr id="21" name="자유형 30">
                <a:extLst>
                  <a:ext uri="{FF2B5EF4-FFF2-40B4-BE49-F238E27FC236}">
                    <a16:creationId xmlns:a16="http://schemas.microsoft.com/office/drawing/2014/main" id="{0760A60E-686A-4F94-989F-22592E8644C1}"/>
                  </a:ext>
                </a:extLst>
              </p:cNvPr>
              <p:cNvSpPr/>
              <p:nvPr/>
            </p:nvSpPr>
            <p:spPr bwMode="auto">
              <a:xfrm rot="5400000">
                <a:off x="3763444" y="3044825"/>
                <a:ext cx="268670" cy="1905430"/>
              </a:xfrm>
              <a:custGeom>
                <a:avLst/>
                <a:gdLst>
                  <a:gd name="connsiteX0" fmla="*/ 0 w 828099"/>
                  <a:gd name="connsiteY0" fmla="*/ 3303002 h 3303002"/>
                  <a:gd name="connsiteX1" fmla="*/ 0 w 828099"/>
                  <a:gd name="connsiteY1" fmla="*/ 355342 h 3303002"/>
                  <a:gd name="connsiteX2" fmla="*/ 7 w 828099"/>
                  <a:gd name="connsiteY2" fmla="*/ 355342 h 3303002"/>
                  <a:gd name="connsiteX3" fmla="*/ 414053 w 828099"/>
                  <a:gd name="connsiteY3" fmla="*/ 0 h 3303002"/>
                  <a:gd name="connsiteX4" fmla="*/ 828099 w 828099"/>
                  <a:gd name="connsiteY4" fmla="*/ 355342 h 3303002"/>
                  <a:gd name="connsiteX5" fmla="*/ 828093 w 828099"/>
                  <a:gd name="connsiteY5" fmla="*/ 355342 h 3303002"/>
                  <a:gd name="connsiteX6" fmla="*/ 828093 w 828099"/>
                  <a:gd name="connsiteY6" fmla="*/ 3302996 h 3303002"/>
                  <a:gd name="connsiteX7" fmla="*/ 414055 w 828099"/>
                  <a:gd name="connsiteY7" fmla="*/ 2947660 h 3303002"/>
                  <a:gd name="connsiteX8" fmla="*/ 8 w 828099"/>
                  <a:gd name="connsiteY8" fmla="*/ 3303002 h 330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099" h="3303002">
                    <a:moveTo>
                      <a:pt x="0" y="3303002"/>
                    </a:moveTo>
                    <a:lnTo>
                      <a:pt x="0" y="355342"/>
                    </a:lnTo>
                    <a:lnTo>
                      <a:pt x="7" y="355342"/>
                    </a:lnTo>
                    <a:lnTo>
                      <a:pt x="414053" y="0"/>
                    </a:lnTo>
                    <a:lnTo>
                      <a:pt x="828099" y="355342"/>
                    </a:lnTo>
                    <a:lnTo>
                      <a:pt x="828093" y="355342"/>
                    </a:lnTo>
                    <a:lnTo>
                      <a:pt x="828093" y="3302996"/>
                    </a:lnTo>
                    <a:lnTo>
                      <a:pt x="414055" y="2947660"/>
                    </a:lnTo>
                    <a:lnTo>
                      <a:pt x="8" y="3303002"/>
                    </a:lnTo>
                    <a:close/>
                  </a:path>
                </a:pathLst>
              </a:custGeom>
              <a:solidFill>
                <a:srgbClr val="E6F3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  <p:sp>
            <p:nvSpPr>
              <p:cNvPr id="24" name="자유형 30">
                <a:extLst>
                  <a:ext uri="{FF2B5EF4-FFF2-40B4-BE49-F238E27FC236}">
                    <a16:creationId xmlns:a16="http://schemas.microsoft.com/office/drawing/2014/main" id="{7C2AC0F8-C897-4653-8014-46F1CF38E89F}"/>
                  </a:ext>
                </a:extLst>
              </p:cNvPr>
              <p:cNvSpPr/>
              <p:nvPr/>
            </p:nvSpPr>
            <p:spPr bwMode="auto">
              <a:xfrm rot="5400000">
                <a:off x="7266294" y="3044827"/>
                <a:ext cx="268670" cy="1905430"/>
              </a:xfrm>
              <a:custGeom>
                <a:avLst/>
                <a:gdLst>
                  <a:gd name="connsiteX0" fmla="*/ 0 w 828099"/>
                  <a:gd name="connsiteY0" fmla="*/ 3303002 h 3303002"/>
                  <a:gd name="connsiteX1" fmla="*/ 0 w 828099"/>
                  <a:gd name="connsiteY1" fmla="*/ 355342 h 3303002"/>
                  <a:gd name="connsiteX2" fmla="*/ 7 w 828099"/>
                  <a:gd name="connsiteY2" fmla="*/ 355342 h 3303002"/>
                  <a:gd name="connsiteX3" fmla="*/ 414053 w 828099"/>
                  <a:gd name="connsiteY3" fmla="*/ 0 h 3303002"/>
                  <a:gd name="connsiteX4" fmla="*/ 828099 w 828099"/>
                  <a:gd name="connsiteY4" fmla="*/ 355342 h 3303002"/>
                  <a:gd name="connsiteX5" fmla="*/ 828093 w 828099"/>
                  <a:gd name="connsiteY5" fmla="*/ 355342 h 3303002"/>
                  <a:gd name="connsiteX6" fmla="*/ 828093 w 828099"/>
                  <a:gd name="connsiteY6" fmla="*/ 3302996 h 3303002"/>
                  <a:gd name="connsiteX7" fmla="*/ 414055 w 828099"/>
                  <a:gd name="connsiteY7" fmla="*/ 2947660 h 3303002"/>
                  <a:gd name="connsiteX8" fmla="*/ 8 w 828099"/>
                  <a:gd name="connsiteY8" fmla="*/ 3303002 h 330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099" h="3303002">
                    <a:moveTo>
                      <a:pt x="0" y="3303002"/>
                    </a:moveTo>
                    <a:lnTo>
                      <a:pt x="0" y="355342"/>
                    </a:lnTo>
                    <a:lnTo>
                      <a:pt x="7" y="355342"/>
                    </a:lnTo>
                    <a:lnTo>
                      <a:pt x="414053" y="0"/>
                    </a:lnTo>
                    <a:lnTo>
                      <a:pt x="828099" y="355342"/>
                    </a:lnTo>
                    <a:lnTo>
                      <a:pt x="828093" y="355342"/>
                    </a:lnTo>
                    <a:lnTo>
                      <a:pt x="828093" y="3302996"/>
                    </a:lnTo>
                    <a:lnTo>
                      <a:pt x="414055" y="2947660"/>
                    </a:lnTo>
                    <a:lnTo>
                      <a:pt x="8" y="3303002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</p:grpSp>
        <p:pic>
          <p:nvPicPr>
            <p:cNvPr id="25" name="그래픽 24" descr="블록체인 윤곽선">
              <a:extLst>
                <a:ext uri="{FF2B5EF4-FFF2-40B4-BE49-F238E27FC236}">
                  <a16:creationId xmlns:a16="http://schemas.microsoft.com/office/drawing/2014/main" id="{6F718E4A-E5D7-4CB6-B2B3-280C99674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815194" y="4192703"/>
              <a:ext cx="1293766" cy="1293766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8A9D385-020A-4FE9-9A72-C216AD4C0486}"/>
              </a:ext>
            </a:extLst>
          </p:cNvPr>
          <p:cNvGrpSpPr/>
          <p:nvPr/>
        </p:nvGrpSpPr>
        <p:grpSpPr>
          <a:xfrm>
            <a:off x="1035990" y="2643633"/>
            <a:ext cx="9507424" cy="3386357"/>
            <a:chOff x="1035990" y="2643633"/>
            <a:chExt cx="9507424" cy="338635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31F68B-596F-4C79-8681-E6727D04089F}"/>
                </a:ext>
              </a:extLst>
            </p:cNvPr>
            <p:cNvSpPr txBox="1"/>
            <p:nvPr/>
          </p:nvSpPr>
          <p:spPr>
            <a:xfrm>
              <a:off x="1035990" y="2651537"/>
              <a:ext cx="243550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데이터 수집 </a:t>
              </a:r>
              <a:r>
                <a:rPr lang="en-US" altLang="ko-KR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&amp; EDA</a:t>
              </a:r>
            </a:p>
            <a:p>
              <a:pPr algn="ctr"/>
              <a:r>
                <a:rPr lang="ko-KR" altLang="en-US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제품</a:t>
              </a:r>
              <a:r>
                <a:rPr lang="ko-KR" altLang="en-US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 </a:t>
              </a:r>
              <a:r>
                <a:rPr lang="ko-KR" altLang="en-US" sz="2200" b="1" dirty="0" err="1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백로그</a:t>
              </a:r>
              <a:r>
                <a:rPr lang="ko-KR" altLang="en-US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 작성</a:t>
              </a:r>
              <a:endParaRPr lang="en-US" altLang="ko-KR" sz="2200" b="1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761FE70-C75A-4762-A440-DBAC458492B5}"/>
                </a:ext>
              </a:extLst>
            </p:cNvPr>
            <p:cNvSpPr txBox="1"/>
            <p:nvPr/>
          </p:nvSpPr>
          <p:spPr>
            <a:xfrm>
              <a:off x="3897779" y="2643633"/>
              <a:ext cx="346085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1</a:t>
              </a:r>
              <a:r>
                <a:rPr lang="en-US" altLang="ko-KR" sz="2200" b="1" baseline="30000" dirty="0">
                  <a:latin typeface="고도 M" panose="02000503000000020004" pitchFamily="2" charset="-127"/>
                  <a:ea typeface="고도 M" panose="02000503000000020004" pitchFamily="2" charset="-127"/>
                </a:rPr>
                <a:t>st</a:t>
              </a:r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 Sprint</a:t>
              </a:r>
            </a:p>
            <a:p>
              <a:pPr algn="ctr"/>
              <a:r>
                <a:rPr lang="en-US" altLang="ko-KR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</a:t>
              </a:r>
              <a:r>
                <a:rPr lang="ko-KR" altLang="en-US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기본 전력 소비량 예측 모델</a:t>
              </a:r>
              <a:r>
                <a:rPr lang="en-US" altLang="ko-KR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FFB8324-0C89-401F-B7A3-2F954F142C44}"/>
                </a:ext>
              </a:extLst>
            </p:cNvPr>
            <p:cNvSpPr txBox="1"/>
            <p:nvPr/>
          </p:nvSpPr>
          <p:spPr>
            <a:xfrm>
              <a:off x="7941337" y="2661691"/>
              <a:ext cx="260207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2</a:t>
              </a:r>
              <a:r>
                <a:rPr lang="en-US" altLang="ko-KR" sz="2200" b="1" baseline="30000" dirty="0">
                  <a:latin typeface="고도 M" panose="02000503000000020004" pitchFamily="2" charset="-127"/>
                  <a:ea typeface="고도 M" panose="02000503000000020004" pitchFamily="2" charset="-127"/>
                </a:rPr>
                <a:t>nd</a:t>
              </a:r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 Sprint</a:t>
              </a:r>
            </a:p>
            <a:p>
              <a:pPr algn="ctr"/>
              <a:r>
                <a:rPr lang="en-US" altLang="ko-KR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</a:t>
              </a:r>
              <a:r>
                <a:rPr lang="ko-KR" altLang="en-US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예측 모델 정교화 </a:t>
              </a:r>
              <a:r>
                <a:rPr lang="en-US" altLang="ko-KR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&amp; </a:t>
              </a:r>
              <a:r>
                <a:rPr lang="ko-KR" altLang="en-US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요금데이터 연계</a:t>
              </a:r>
              <a:r>
                <a:rPr lang="en-US" altLang="ko-KR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7546FCE-2FF3-4E37-AD5E-E20F79F3EB05}"/>
                </a:ext>
              </a:extLst>
            </p:cNvPr>
            <p:cNvSpPr txBox="1"/>
            <p:nvPr/>
          </p:nvSpPr>
          <p:spPr>
            <a:xfrm>
              <a:off x="2762647" y="5260549"/>
              <a:ext cx="217271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3</a:t>
              </a:r>
              <a:r>
                <a:rPr lang="en-US" altLang="ko-KR" sz="2200" b="1" baseline="30000" dirty="0">
                  <a:latin typeface="고도 M" panose="02000503000000020004" pitchFamily="2" charset="-127"/>
                  <a:ea typeface="고도 M" panose="02000503000000020004" pitchFamily="2" charset="-127"/>
                </a:rPr>
                <a:t>rd</a:t>
              </a:r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 Sprint</a:t>
              </a:r>
            </a:p>
            <a:p>
              <a:pPr algn="ctr"/>
              <a:r>
                <a:rPr lang="ko-KR" altLang="en-US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모델 최종 점검</a:t>
              </a:r>
              <a:endParaRPr lang="en-US" altLang="ko-KR" sz="2200" b="1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24A0112-1A92-431D-A808-7CBF44CBAFB1}"/>
                </a:ext>
              </a:extLst>
            </p:cNvPr>
            <p:cNvSpPr txBox="1"/>
            <p:nvPr/>
          </p:nvSpPr>
          <p:spPr>
            <a:xfrm>
              <a:off x="6691474" y="5560227"/>
              <a:ext cx="15412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최종 마무리</a:t>
              </a:r>
              <a:endParaRPr lang="en-US" altLang="ko-KR" sz="2200" b="1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2857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ED015F8-0A83-465B-9966-0B8E8E9D1F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26500" y="2219063"/>
            <a:ext cx="3417674" cy="341767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B812FDB-4D2C-4A11-87EA-C924D8DFD066}"/>
              </a:ext>
            </a:extLst>
          </p:cNvPr>
          <p:cNvSpPr/>
          <p:nvPr/>
        </p:nvSpPr>
        <p:spPr>
          <a:xfrm>
            <a:off x="505537" y="840230"/>
            <a:ext cx="11180926" cy="556917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8" name="직사각형 18"/>
          <p:cNvSpPr/>
          <p:nvPr/>
        </p:nvSpPr>
        <p:spPr>
          <a:xfrm>
            <a:off x="588516" y="639022"/>
            <a:ext cx="2865197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3500" b="1" kern="0" dirty="0">
                <a:latin typeface="나눔손글씨 붓"/>
                <a:ea typeface="나눔손글씨 붓"/>
              </a:rPr>
              <a:t>모델의 목표 고객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505536" y="871151"/>
            <a:ext cx="11180927" cy="5587035"/>
          </a:xfrm>
          <a:prstGeom prst="rect">
            <a:avLst/>
          </a:prstGeom>
          <a:noFill/>
          <a:ln w="69850" cap="sq">
            <a:solidFill>
              <a:schemeClr val="tx1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D373C5-5A76-4283-97DD-9641A41112F2}"/>
              </a:ext>
            </a:extLst>
          </p:cNvPr>
          <p:cNvSpPr txBox="1"/>
          <p:nvPr/>
        </p:nvSpPr>
        <p:spPr>
          <a:xfrm>
            <a:off x="5203385" y="1612233"/>
            <a:ext cx="6062115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5000" b="1" dirty="0">
                <a:solidFill>
                  <a:srgbClr val="FFC000"/>
                </a:solidFill>
                <a:latin typeface="나눔손글씨 붓"/>
                <a:ea typeface="나눔손글씨 붓"/>
              </a:rPr>
              <a:t>전력비용</a:t>
            </a:r>
            <a:r>
              <a:rPr lang="ko-KR" altLang="en-US" sz="5000" b="1" dirty="0">
                <a:latin typeface="나눔손글씨 붓"/>
                <a:ea typeface="나눔손글씨 붓"/>
              </a:rPr>
              <a:t>이 </a:t>
            </a:r>
            <a:r>
              <a:rPr lang="ko-KR" altLang="en-US" sz="5000" b="1" dirty="0">
                <a:solidFill>
                  <a:srgbClr val="FFC000"/>
                </a:solidFill>
                <a:latin typeface="나눔손글씨 붓"/>
                <a:ea typeface="나눔손글씨 붓"/>
              </a:rPr>
              <a:t>제조원가에 큰 비중</a:t>
            </a:r>
            <a:r>
              <a:rPr lang="ko-KR" altLang="en-US" sz="5000" b="1" dirty="0">
                <a:latin typeface="나눔손글씨 붓"/>
                <a:ea typeface="나눔손글씨 붓"/>
              </a:rPr>
              <a:t>을</a:t>
            </a:r>
            <a:r>
              <a:rPr lang="ko-KR" altLang="en-US" sz="5000" b="1" dirty="0">
                <a:solidFill>
                  <a:srgbClr val="FFC000"/>
                </a:solidFill>
                <a:latin typeface="나눔손글씨 붓"/>
                <a:ea typeface="나눔손글씨 붓"/>
              </a:rPr>
              <a:t> </a:t>
            </a:r>
            <a:r>
              <a:rPr lang="ko-KR" altLang="en-US" sz="5000" b="1" dirty="0">
                <a:latin typeface="나눔손글씨 붓"/>
                <a:ea typeface="나눔손글씨 붓"/>
              </a:rPr>
              <a:t>차지하는 </a:t>
            </a:r>
            <a:r>
              <a:rPr lang="ko-KR" altLang="en-US" sz="5500" b="1" dirty="0">
                <a:latin typeface="나눔손글씨 붓"/>
                <a:ea typeface="나눔손글씨 붓"/>
              </a:rPr>
              <a:t>업종</a:t>
            </a:r>
            <a:endParaRPr lang="en-US" altLang="ko-KR" sz="5500" b="1" dirty="0">
              <a:latin typeface="나눔손글씨 붓"/>
              <a:ea typeface="나눔손글씨 붓"/>
            </a:endParaRPr>
          </a:p>
          <a:p>
            <a:pPr algn="ctr">
              <a:defRPr/>
            </a:pPr>
            <a:r>
              <a:rPr lang="en-US" altLang="ko-KR" sz="6000" b="1" dirty="0">
                <a:latin typeface="나눔손글씨 붓"/>
                <a:ea typeface="나눔손글씨 붓"/>
              </a:rPr>
              <a:t>+</a:t>
            </a:r>
            <a:endParaRPr lang="ko-KR" altLang="en-US" sz="6000" b="1" dirty="0">
              <a:latin typeface="나눔손글씨 붓"/>
              <a:ea typeface="나눔손글씨 붓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54A913-0F33-460A-A6CA-E8AF87A5E972}"/>
              </a:ext>
            </a:extLst>
          </p:cNvPr>
          <p:cNvSpPr txBox="1"/>
          <p:nvPr/>
        </p:nvSpPr>
        <p:spPr>
          <a:xfrm>
            <a:off x="5075495" y="4010818"/>
            <a:ext cx="6474376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5500" b="1" dirty="0">
                <a:latin typeface="나눔손글씨 붓"/>
                <a:ea typeface="나눔손글씨 붓"/>
              </a:rPr>
              <a:t>AI </a:t>
            </a:r>
            <a:r>
              <a:rPr lang="ko-KR" altLang="en-US" sz="5500" b="1" dirty="0">
                <a:latin typeface="나눔손글씨 붓"/>
                <a:ea typeface="나눔손글씨 붓"/>
              </a:rPr>
              <a:t>인력채용을 꺼리는 </a:t>
            </a:r>
            <a:endParaRPr lang="en-US" altLang="ko-KR" sz="5500" b="1" dirty="0">
              <a:latin typeface="나눔손글씨 붓"/>
              <a:ea typeface="나눔손글씨 붓"/>
            </a:endParaRPr>
          </a:p>
          <a:p>
            <a:pPr algn="ctr">
              <a:defRPr/>
            </a:pPr>
            <a:r>
              <a:rPr lang="ko-KR" altLang="en-US" sz="5000" b="1" dirty="0">
                <a:solidFill>
                  <a:srgbClr val="FFC000"/>
                </a:solidFill>
                <a:latin typeface="나눔손글씨 붓"/>
                <a:ea typeface="나눔손글씨 붓"/>
              </a:rPr>
              <a:t>지역 내 중소제조기업</a:t>
            </a:r>
          </a:p>
        </p:txBody>
      </p:sp>
    </p:spTree>
    <p:extLst>
      <p:ext uri="{BB962C8B-B14F-4D97-AF65-F5344CB8AC3E}">
        <p14:creationId xmlns:p14="http://schemas.microsoft.com/office/powerpoint/2010/main" val="200854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/>
          <p:cNvGrpSpPr/>
          <p:nvPr/>
        </p:nvGrpSpPr>
        <p:grpSpPr>
          <a:xfrm>
            <a:off x="1945385" y="3692015"/>
            <a:ext cx="5987653" cy="2766172"/>
            <a:chOff x="334298" y="3692013"/>
            <a:chExt cx="6312309" cy="3165987"/>
          </a:xfrm>
          <a:solidFill>
            <a:schemeClr val="tx2">
              <a:lumMod val="75000"/>
            </a:schemeClr>
          </a:solidFill>
        </p:grpSpPr>
        <p:sp>
          <p:nvSpPr>
            <p:cNvPr id="9" name="평행 사변형 8"/>
            <p:cNvSpPr/>
            <p:nvPr/>
          </p:nvSpPr>
          <p:spPr>
            <a:xfrm>
              <a:off x="1641987" y="3692013"/>
              <a:ext cx="5004620" cy="3165987"/>
            </a:xfrm>
            <a:prstGeom prst="parallelogram">
              <a:avLst>
                <a:gd name="adj" fmla="val 11690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평행 사변형 9"/>
            <p:cNvSpPr/>
            <p:nvPr/>
          </p:nvSpPr>
          <p:spPr>
            <a:xfrm>
              <a:off x="334298" y="3692013"/>
              <a:ext cx="6012426" cy="3165987"/>
            </a:xfrm>
            <a:prstGeom prst="parallelogram">
              <a:avLst>
                <a:gd name="adj" fmla="val 15727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평행 사변형 10"/>
            <p:cNvSpPr/>
            <p:nvPr/>
          </p:nvSpPr>
          <p:spPr>
            <a:xfrm>
              <a:off x="1138084" y="3692013"/>
              <a:ext cx="5508523" cy="3165987"/>
            </a:xfrm>
            <a:prstGeom prst="parallelogram">
              <a:avLst>
                <a:gd name="adj" fmla="val 15727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232812" y="1113984"/>
            <a:ext cx="3306604" cy="2606358"/>
            <a:chOff x="5308958" y="1130300"/>
            <a:chExt cx="2819042" cy="2561713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2" name="평행 사변형 11"/>
            <p:cNvSpPr/>
            <p:nvPr/>
          </p:nvSpPr>
          <p:spPr>
            <a:xfrm>
              <a:off x="5308958" y="1130300"/>
              <a:ext cx="2819041" cy="2561713"/>
            </a:xfrm>
            <a:prstGeom prst="parallelogram">
              <a:avLst>
                <a:gd name="adj" fmla="val 7431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평행 사변형 14"/>
            <p:cNvSpPr/>
            <p:nvPr/>
          </p:nvSpPr>
          <p:spPr>
            <a:xfrm>
              <a:off x="5740990" y="1130300"/>
              <a:ext cx="2387010" cy="2561713"/>
            </a:xfrm>
            <a:prstGeom prst="parallelogram">
              <a:avLst>
                <a:gd name="adj" fmla="val 6261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이등변 삼각형 15"/>
          <p:cNvSpPr/>
          <p:nvPr/>
        </p:nvSpPr>
        <p:spPr>
          <a:xfrm>
            <a:off x="7052732" y="299002"/>
            <a:ext cx="2869744" cy="1060061"/>
          </a:xfrm>
          <a:prstGeom prst="triangle">
            <a:avLst>
              <a:gd name="adj" fmla="val 7437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7712496" y="4052092"/>
            <a:ext cx="3666193" cy="14603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sz="2000" dirty="0">
                <a:latin typeface="고도 M"/>
                <a:ea typeface="고도 M"/>
              </a:rPr>
              <a:t>장기 </a:t>
            </a:r>
            <a:r>
              <a:rPr lang="en-US" altLang="ko-KR" sz="2000" dirty="0">
                <a:latin typeface="고도 M"/>
                <a:ea typeface="고도 M"/>
              </a:rPr>
              <a:t>: </a:t>
            </a:r>
            <a:r>
              <a:rPr lang="ko-KR" altLang="en-US" sz="2000" dirty="0">
                <a:latin typeface="고도 M"/>
                <a:ea typeface="고도 M"/>
              </a:rPr>
              <a:t> </a:t>
            </a:r>
            <a:endParaRPr lang="en-US" altLang="ko-KR" sz="2000" dirty="0">
              <a:latin typeface="고도 M"/>
              <a:ea typeface="고도 M"/>
            </a:endParaRPr>
          </a:p>
          <a:p>
            <a:pPr algn="ctr">
              <a:defRPr/>
            </a:pPr>
            <a:r>
              <a:rPr lang="ko-KR" altLang="en-US" sz="2000" dirty="0">
                <a:latin typeface="고도 M"/>
                <a:ea typeface="고도 M"/>
              </a:rPr>
              <a:t>고객 </a:t>
            </a:r>
            <a:r>
              <a:rPr lang="ko-KR" altLang="en-US" sz="2000" dirty="0">
                <a:solidFill>
                  <a:srgbClr val="FFC000"/>
                </a:solidFill>
                <a:latin typeface="고도 M"/>
                <a:ea typeface="고도 M"/>
              </a:rPr>
              <a:t>빅데이터 형성</a:t>
            </a:r>
            <a:r>
              <a:rPr lang="ko-KR" altLang="en-US" sz="2000" dirty="0">
                <a:latin typeface="고도 M"/>
                <a:ea typeface="고도 M"/>
              </a:rPr>
              <a:t>을 통한</a:t>
            </a:r>
            <a:endParaRPr lang="en-US" altLang="ko-KR" sz="2000" dirty="0">
              <a:latin typeface="고도 M"/>
              <a:ea typeface="고도 M"/>
            </a:endParaRPr>
          </a:p>
          <a:p>
            <a:pPr algn="ctr">
              <a:defRPr/>
            </a:pPr>
            <a:r>
              <a:rPr lang="ko-KR" altLang="en-US" sz="2000" dirty="0">
                <a:latin typeface="고도 M"/>
                <a:ea typeface="고도 M"/>
              </a:rPr>
              <a:t>혁신적 모델 </a:t>
            </a:r>
            <a:r>
              <a:rPr lang="ko-KR" altLang="en-US" sz="2000" dirty="0">
                <a:solidFill>
                  <a:srgbClr val="FFC000"/>
                </a:solidFill>
                <a:latin typeface="고도 M"/>
                <a:ea typeface="고도 M"/>
              </a:rPr>
              <a:t>업데이트</a:t>
            </a:r>
            <a:r>
              <a:rPr lang="ko-KR" altLang="en-US" sz="2000" dirty="0">
                <a:latin typeface="고도 M"/>
                <a:ea typeface="고도 M"/>
              </a:rPr>
              <a:t> </a:t>
            </a:r>
            <a:r>
              <a:rPr lang="en-US" altLang="ko-KR" sz="2000" dirty="0">
                <a:latin typeface="고도 M"/>
                <a:ea typeface="고도 M"/>
              </a:rPr>
              <a:t>&amp; </a:t>
            </a:r>
            <a:r>
              <a:rPr lang="ko-KR" altLang="en-US" sz="2000" dirty="0">
                <a:solidFill>
                  <a:srgbClr val="FFC000"/>
                </a:solidFill>
                <a:latin typeface="고도 M"/>
                <a:ea typeface="고도 M"/>
              </a:rPr>
              <a:t>가격조정</a:t>
            </a:r>
            <a:endParaRPr lang="en-US" altLang="ko-KR" sz="2000" dirty="0">
              <a:solidFill>
                <a:srgbClr val="FFC000"/>
              </a:solidFill>
              <a:latin typeface="고도 M"/>
              <a:ea typeface="고도 M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430212" y="2097796"/>
            <a:ext cx="4261034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2000" dirty="0">
                <a:latin typeface="고도 M"/>
                <a:ea typeface="고도 M"/>
              </a:rPr>
              <a:t>중기 </a:t>
            </a:r>
            <a:r>
              <a:rPr lang="en-US" altLang="ko-KR" sz="2000" dirty="0">
                <a:latin typeface="고도 M"/>
                <a:ea typeface="고도 M"/>
              </a:rPr>
              <a:t>:</a:t>
            </a:r>
            <a:r>
              <a:rPr lang="ko-KR" altLang="en-US" sz="2000" dirty="0">
                <a:latin typeface="고도 M"/>
                <a:ea typeface="고도 M"/>
              </a:rPr>
              <a:t> </a:t>
            </a:r>
            <a:endParaRPr lang="en-US" altLang="ko-KR" sz="2000" dirty="0">
              <a:latin typeface="고도 M"/>
              <a:ea typeface="고도 M"/>
            </a:endParaRPr>
          </a:p>
          <a:p>
            <a:pPr>
              <a:defRPr/>
            </a:pPr>
            <a:r>
              <a:rPr lang="ko-KR" altLang="en-US" sz="2000" dirty="0">
                <a:latin typeface="고도 M"/>
                <a:ea typeface="고도 M"/>
              </a:rPr>
              <a:t>지속적인 </a:t>
            </a:r>
            <a:r>
              <a:rPr lang="ko-KR" altLang="en-US" sz="2000" dirty="0">
                <a:solidFill>
                  <a:srgbClr val="FFC000"/>
                </a:solidFill>
                <a:latin typeface="고도 M"/>
                <a:ea typeface="고도 M"/>
              </a:rPr>
              <a:t>모델 업데이트 </a:t>
            </a:r>
            <a:r>
              <a:rPr lang="en-US" altLang="ko-KR" sz="2000" dirty="0">
                <a:latin typeface="고도 M"/>
                <a:ea typeface="고도 M"/>
              </a:rPr>
              <a:t>(</a:t>
            </a:r>
            <a:r>
              <a:rPr lang="ko-KR" altLang="en-US" sz="2000" dirty="0">
                <a:latin typeface="고도 M"/>
                <a:ea typeface="고도 M"/>
              </a:rPr>
              <a:t>사후 지원</a:t>
            </a:r>
            <a:r>
              <a:rPr lang="en-US" altLang="ko-KR" sz="2000" dirty="0">
                <a:latin typeface="고도 M"/>
                <a:ea typeface="고도 M"/>
              </a:rPr>
              <a:t>)</a:t>
            </a:r>
            <a:r>
              <a:rPr lang="ko-KR" altLang="en-US" sz="2000" dirty="0">
                <a:latin typeface="고도 M"/>
                <a:ea typeface="고도 M"/>
              </a:rPr>
              <a:t>  </a:t>
            </a:r>
            <a:endParaRPr lang="en-US" altLang="ko-KR" sz="2000" dirty="0">
              <a:latin typeface="고도 M"/>
              <a:ea typeface="고도 M"/>
            </a:endParaRPr>
          </a:p>
          <a:p>
            <a:pPr>
              <a:defRPr/>
            </a:pPr>
            <a:r>
              <a:rPr lang="ko-KR" altLang="en-US" sz="2000" dirty="0">
                <a:latin typeface="고도 M"/>
                <a:ea typeface="고도 M"/>
              </a:rPr>
              <a:t>주요 근처 고객들에 </a:t>
            </a:r>
            <a:r>
              <a:rPr lang="ko-KR" altLang="en-US" sz="2000" dirty="0">
                <a:solidFill>
                  <a:srgbClr val="FFC000"/>
                </a:solidFill>
                <a:latin typeface="고도 M"/>
                <a:ea typeface="고도 M"/>
              </a:rPr>
              <a:t>신뢰도 인지도</a:t>
            </a:r>
            <a:r>
              <a:rPr lang="ko-KR" altLang="en-US" sz="2000" dirty="0">
                <a:latin typeface="고도 M"/>
                <a:ea typeface="고도 M"/>
              </a:rPr>
              <a:t> 쌓기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847872" y="3881219"/>
            <a:ext cx="3485736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2000" dirty="0">
                <a:latin typeface="고도 M"/>
                <a:ea typeface="고도 M"/>
              </a:rPr>
              <a:t>단기 </a:t>
            </a:r>
            <a:r>
              <a:rPr lang="en-US" altLang="ko-KR" sz="2000" dirty="0">
                <a:latin typeface="고도 M"/>
                <a:ea typeface="고도 M"/>
              </a:rPr>
              <a:t>: </a:t>
            </a:r>
          </a:p>
          <a:p>
            <a:pPr>
              <a:defRPr/>
            </a:pPr>
            <a:r>
              <a:rPr lang="ko-KR" altLang="en-US" sz="2000" dirty="0">
                <a:latin typeface="고도 M"/>
                <a:ea typeface="고도 M"/>
              </a:rPr>
              <a:t>제품 생산원가에 전력비용이 큰 </a:t>
            </a:r>
            <a:r>
              <a:rPr lang="ko-KR" altLang="en-US" sz="2000" dirty="0">
                <a:solidFill>
                  <a:srgbClr val="FFC000"/>
                </a:solidFill>
                <a:latin typeface="고도 M"/>
                <a:ea typeface="고도 M"/>
              </a:rPr>
              <a:t>고객 </a:t>
            </a:r>
            <a:r>
              <a:rPr lang="en-US" altLang="ko-KR" sz="2000" dirty="0">
                <a:solidFill>
                  <a:srgbClr val="FFC000"/>
                </a:solidFill>
                <a:latin typeface="고도 M"/>
                <a:ea typeface="고도 M"/>
              </a:rPr>
              <a:t>(</a:t>
            </a:r>
            <a:r>
              <a:rPr lang="ko-KR" altLang="en-US" sz="2000" dirty="0">
                <a:solidFill>
                  <a:srgbClr val="FFC000"/>
                </a:solidFill>
                <a:latin typeface="고도 M"/>
                <a:ea typeface="고도 M"/>
              </a:rPr>
              <a:t>제조업 공장</a:t>
            </a:r>
            <a:r>
              <a:rPr lang="en-US" altLang="ko-KR" sz="2000" dirty="0">
                <a:solidFill>
                  <a:srgbClr val="FFC000"/>
                </a:solidFill>
                <a:latin typeface="고도 M"/>
                <a:ea typeface="고도 M"/>
              </a:rPr>
              <a:t>)</a:t>
            </a:r>
            <a:r>
              <a:rPr lang="ko-KR" altLang="en-US" sz="2000" dirty="0">
                <a:solidFill>
                  <a:srgbClr val="FFC000"/>
                </a:solidFill>
                <a:latin typeface="고도 M"/>
                <a:ea typeface="고도 M"/>
              </a:rPr>
              <a:t> 접촉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7768CE0A-B0C7-41F9-A574-B5D15466E449}"/>
              </a:ext>
            </a:extLst>
          </p:cNvPr>
          <p:cNvSpPr/>
          <p:nvPr/>
        </p:nvSpPr>
        <p:spPr>
          <a:xfrm>
            <a:off x="505536" y="185351"/>
            <a:ext cx="11180927" cy="6272835"/>
          </a:xfrm>
          <a:prstGeom prst="rect">
            <a:avLst/>
          </a:prstGeom>
          <a:noFill/>
          <a:ln w="69850" cap="sq">
            <a:solidFill>
              <a:schemeClr val="tx1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4" name="직사각형 18">
            <a:extLst>
              <a:ext uri="{FF2B5EF4-FFF2-40B4-BE49-F238E27FC236}">
                <a16:creationId xmlns:a16="http://schemas.microsoft.com/office/drawing/2014/main" id="{AE29258C-810A-4BF8-A494-4C8810BF52CE}"/>
              </a:ext>
            </a:extLst>
          </p:cNvPr>
          <p:cNvSpPr/>
          <p:nvPr/>
        </p:nvSpPr>
        <p:spPr>
          <a:xfrm>
            <a:off x="671159" y="76790"/>
            <a:ext cx="2043473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3500" b="1" kern="0" dirty="0">
                <a:latin typeface="나눔손글씨 붓"/>
                <a:ea typeface="나눔손글씨 붓"/>
              </a:rPr>
              <a:t>마케팅 전략</a:t>
            </a: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13D4752F-01B9-4F7B-A417-D3B9D9C6C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490" y="694236"/>
            <a:ext cx="996577" cy="996577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D2269954-9948-4DB5-B662-BA4DA683E6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773" y="5079388"/>
            <a:ext cx="1225465" cy="1225465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9E3F3F21-EA45-4CE0-8994-271C9E97D5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104" y="2767559"/>
            <a:ext cx="902976" cy="902976"/>
          </a:xfrm>
          <a:prstGeom prst="rect">
            <a:avLst/>
          </a:prstGeom>
        </p:spPr>
      </p:pic>
      <p:sp>
        <p:nvSpPr>
          <p:cNvPr id="96" name="직사각형 95">
            <a:extLst>
              <a:ext uri="{FF2B5EF4-FFF2-40B4-BE49-F238E27FC236}">
                <a16:creationId xmlns:a16="http://schemas.microsoft.com/office/drawing/2014/main" id="{DE2925C8-7769-46CF-B12E-540FC0720E9A}"/>
              </a:ext>
            </a:extLst>
          </p:cNvPr>
          <p:cNvSpPr/>
          <p:nvPr/>
        </p:nvSpPr>
        <p:spPr>
          <a:xfrm>
            <a:off x="681287" y="4036608"/>
            <a:ext cx="180000" cy="170335"/>
          </a:xfrm>
          <a:prstGeom prst="rect">
            <a:avLst/>
          </a:prstGeom>
          <a:solidFill>
            <a:srgbClr val="FCAF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97" name="꺾인 연결선 48">
            <a:extLst>
              <a:ext uri="{FF2B5EF4-FFF2-40B4-BE49-F238E27FC236}">
                <a16:creationId xmlns:a16="http://schemas.microsoft.com/office/drawing/2014/main" id="{CF3C3930-EABF-4DF7-A730-C44D393377C2}"/>
              </a:ext>
            </a:extLst>
          </p:cNvPr>
          <p:cNvCxnSpPr>
            <a:cxnSpLocks/>
            <a:stCxn id="96" idx="2"/>
          </p:cNvCxnSpPr>
          <p:nvPr/>
        </p:nvCxnSpPr>
        <p:spPr>
          <a:xfrm rot="16200000" flipH="1">
            <a:off x="1470015" y="3508215"/>
            <a:ext cx="1567030" cy="2964486"/>
          </a:xfrm>
          <a:prstGeom prst="bentConnector2">
            <a:avLst/>
          </a:prstGeom>
          <a:ln>
            <a:solidFill>
              <a:srgbClr val="FCAF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65D6852F-79FC-445B-830B-2E810770C2E4}"/>
              </a:ext>
            </a:extLst>
          </p:cNvPr>
          <p:cNvSpPr/>
          <p:nvPr/>
        </p:nvSpPr>
        <p:spPr>
          <a:xfrm>
            <a:off x="2223931" y="2239072"/>
            <a:ext cx="180000" cy="180000"/>
          </a:xfrm>
          <a:prstGeom prst="rect">
            <a:avLst/>
          </a:prstGeom>
          <a:solidFill>
            <a:srgbClr val="F470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7" name="꺾인 연결선 52">
            <a:extLst>
              <a:ext uri="{FF2B5EF4-FFF2-40B4-BE49-F238E27FC236}">
                <a16:creationId xmlns:a16="http://schemas.microsoft.com/office/drawing/2014/main" id="{EED66522-3728-45CF-9188-23397B8F27D7}"/>
              </a:ext>
            </a:extLst>
          </p:cNvPr>
          <p:cNvCxnSpPr>
            <a:cxnSpLocks/>
            <a:stCxn id="106" idx="0"/>
          </p:cNvCxnSpPr>
          <p:nvPr/>
        </p:nvCxnSpPr>
        <p:spPr>
          <a:xfrm rot="16200000" flipH="1">
            <a:off x="4044561" y="508442"/>
            <a:ext cx="1039564" cy="4500824"/>
          </a:xfrm>
          <a:prstGeom prst="bentConnector4">
            <a:avLst>
              <a:gd name="adj1" fmla="val -21990"/>
              <a:gd name="adj2" fmla="val 97535"/>
            </a:avLst>
          </a:prstGeom>
          <a:ln>
            <a:solidFill>
              <a:srgbClr val="F470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DAB65C57-0D7C-472C-8416-7D017312FE26}"/>
              </a:ext>
            </a:extLst>
          </p:cNvPr>
          <p:cNvGrpSpPr/>
          <p:nvPr/>
        </p:nvGrpSpPr>
        <p:grpSpPr>
          <a:xfrm>
            <a:off x="8955181" y="1192525"/>
            <a:ext cx="221886" cy="3337818"/>
            <a:chOff x="8955181" y="1192525"/>
            <a:chExt cx="221886" cy="3337818"/>
          </a:xfrm>
        </p:grpSpPr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883E2EE8-8FBD-4281-AEE7-47C708CAF0C9}"/>
                </a:ext>
              </a:extLst>
            </p:cNvPr>
            <p:cNvSpPr/>
            <p:nvPr/>
          </p:nvSpPr>
          <p:spPr>
            <a:xfrm rot="10800000">
              <a:off x="8955181" y="4350343"/>
              <a:ext cx="180000" cy="180000"/>
            </a:xfrm>
            <a:prstGeom prst="rect">
              <a:avLst/>
            </a:prstGeom>
            <a:solidFill>
              <a:srgbClr val="6EBF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14" name="꺾인 연결선 46">
              <a:extLst>
                <a:ext uri="{FF2B5EF4-FFF2-40B4-BE49-F238E27FC236}">
                  <a16:creationId xmlns:a16="http://schemas.microsoft.com/office/drawing/2014/main" id="{BE9FB600-8E37-4794-A7B5-4E468C6EBF2E}"/>
                </a:ext>
              </a:extLst>
            </p:cNvPr>
            <p:cNvCxnSpPr>
              <a:cxnSpLocks/>
              <a:stCxn id="51" idx="3"/>
            </p:cNvCxnSpPr>
            <p:nvPr/>
          </p:nvCxnSpPr>
          <p:spPr>
            <a:xfrm flipH="1">
              <a:off x="9039015" y="1192525"/>
              <a:ext cx="138052" cy="3157818"/>
            </a:xfrm>
            <a:prstGeom prst="bentConnector4">
              <a:avLst>
                <a:gd name="adj1" fmla="val -228245"/>
                <a:gd name="adj2" fmla="val 46542"/>
              </a:avLst>
            </a:prstGeom>
            <a:ln>
              <a:solidFill>
                <a:srgbClr val="6EBFC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14603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3" grpId="0"/>
      <p:bldP spid="44" grpId="0"/>
      <p:bldP spid="96" grpId="0" animBg="1"/>
      <p:bldP spid="10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7D31354-2818-4981-94AC-7B30C5E2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901" y="3949781"/>
            <a:ext cx="3846964" cy="187544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732CAE5-7DDA-4AEB-8614-8B61D6A92D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16" y="1227437"/>
            <a:ext cx="2928551" cy="146427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193BE3-DCEF-419C-8761-23B30B478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901" y="2301610"/>
            <a:ext cx="2617875" cy="1097197"/>
          </a:xfrm>
          <a:prstGeom prst="rect">
            <a:avLst/>
          </a:prstGeom>
        </p:spPr>
      </p:pic>
      <p:pic>
        <p:nvPicPr>
          <p:cNvPr id="1026" name="Picture 2" descr="KT CI">
            <a:extLst>
              <a:ext uri="{FF2B5EF4-FFF2-40B4-BE49-F238E27FC236}">
                <a16:creationId xmlns:a16="http://schemas.microsoft.com/office/drawing/2014/main" id="{C2FCD10C-7EF4-4DC3-BACF-97909628B8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138" y="2366387"/>
            <a:ext cx="868894" cy="712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B812FDB-4D2C-4A11-87EA-C924D8DFD066}"/>
              </a:ext>
            </a:extLst>
          </p:cNvPr>
          <p:cNvSpPr/>
          <p:nvPr/>
        </p:nvSpPr>
        <p:spPr>
          <a:xfrm>
            <a:off x="505537" y="840230"/>
            <a:ext cx="11180926" cy="556917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28" name="직사각형 18"/>
          <p:cNvSpPr/>
          <p:nvPr/>
        </p:nvSpPr>
        <p:spPr>
          <a:xfrm>
            <a:off x="469698" y="-28140"/>
            <a:ext cx="2865197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3500" b="1" kern="0" dirty="0">
                <a:latin typeface="나눔손글씨 붓"/>
                <a:ea typeface="나눔손글씨 붓"/>
              </a:rPr>
              <a:t>향후 시장 전망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505536" y="871151"/>
            <a:ext cx="11180927" cy="5587035"/>
          </a:xfrm>
          <a:prstGeom prst="rect">
            <a:avLst/>
          </a:prstGeom>
          <a:noFill/>
          <a:ln w="69850" cap="sq">
            <a:solidFill>
              <a:schemeClr val="tx1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D373C5-5A76-4283-97DD-9641A41112F2}"/>
              </a:ext>
            </a:extLst>
          </p:cNvPr>
          <p:cNvSpPr txBox="1"/>
          <p:nvPr/>
        </p:nvSpPr>
        <p:spPr>
          <a:xfrm>
            <a:off x="5216744" y="1685825"/>
            <a:ext cx="606211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6000" b="1" dirty="0">
                <a:solidFill>
                  <a:srgbClr val="FFC000"/>
                </a:solidFill>
                <a:latin typeface="나눔손글씨 붓"/>
                <a:ea typeface="나눔손글씨 붓"/>
              </a:rPr>
              <a:t>대기업</a:t>
            </a:r>
            <a:r>
              <a:rPr lang="ko-KR" altLang="en-US" sz="6000" b="1" dirty="0">
                <a:latin typeface="나눔손글씨 붓"/>
                <a:ea typeface="나눔손글씨 붓"/>
              </a:rPr>
              <a:t>도 관심 갖는 </a:t>
            </a:r>
            <a:endParaRPr lang="en-US" altLang="ko-KR" sz="6000" b="1" dirty="0">
              <a:latin typeface="나눔손글씨 붓"/>
              <a:ea typeface="나눔손글씨 붓"/>
            </a:endParaRPr>
          </a:p>
          <a:p>
            <a:pPr algn="ctr">
              <a:defRPr/>
            </a:pPr>
            <a:r>
              <a:rPr lang="en-US" altLang="ko-KR" sz="6000" b="1" dirty="0">
                <a:solidFill>
                  <a:srgbClr val="FFC000"/>
                </a:solidFill>
                <a:latin typeface="나눔손글씨 붓"/>
                <a:ea typeface="나눔손글씨 붓"/>
              </a:rPr>
              <a:t>Ai </a:t>
            </a:r>
            <a:r>
              <a:rPr lang="ko-KR" altLang="en-US" sz="6000" b="1" dirty="0">
                <a:solidFill>
                  <a:srgbClr val="FFC000"/>
                </a:solidFill>
                <a:latin typeface="나눔손글씨 붓"/>
                <a:ea typeface="나눔손글씨 붓"/>
              </a:rPr>
              <a:t>전력관리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54A913-0F33-460A-A6CA-E8AF87A5E972}"/>
              </a:ext>
            </a:extLst>
          </p:cNvPr>
          <p:cNvSpPr txBox="1"/>
          <p:nvPr/>
        </p:nvSpPr>
        <p:spPr>
          <a:xfrm>
            <a:off x="5143457" y="4659548"/>
            <a:ext cx="6474376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5500" b="1" dirty="0">
                <a:solidFill>
                  <a:srgbClr val="FFC000"/>
                </a:solidFill>
                <a:latin typeface="나눔손글씨 붓"/>
                <a:ea typeface="나눔손글씨 붓"/>
              </a:rPr>
              <a:t>ESS </a:t>
            </a:r>
            <a:r>
              <a:rPr lang="ko-KR" altLang="en-US" sz="5500" b="1" dirty="0">
                <a:solidFill>
                  <a:srgbClr val="FFC000"/>
                </a:solidFill>
                <a:latin typeface="나눔손글씨 붓"/>
                <a:ea typeface="나눔손글씨 붓"/>
              </a:rPr>
              <a:t>시장</a:t>
            </a:r>
            <a:r>
              <a:rPr lang="ko-KR" altLang="en-US" sz="5500" b="1" dirty="0">
                <a:latin typeface="나눔손글씨 붓"/>
                <a:ea typeface="나눔손글씨 붓"/>
              </a:rPr>
              <a:t>과의 시너지 효과</a:t>
            </a:r>
          </a:p>
        </p:txBody>
      </p:sp>
    </p:spTree>
    <p:extLst>
      <p:ext uri="{BB962C8B-B14F-4D97-AF65-F5344CB8AC3E}">
        <p14:creationId xmlns:p14="http://schemas.microsoft.com/office/powerpoint/2010/main" val="33467586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확대이미지">
            <a:extLst>
              <a:ext uri="{FF2B5EF4-FFF2-40B4-BE49-F238E27FC236}">
                <a16:creationId xmlns:a16="http://schemas.microsoft.com/office/drawing/2014/main" id="{2A5AA015-4142-EA82-7DD3-D727FD6DC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930" y="623887"/>
            <a:ext cx="10244137" cy="564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626C378-0A27-41A9-BD49-F118DE65E422}"/>
              </a:ext>
            </a:extLst>
          </p:cNvPr>
          <p:cNvSpPr/>
          <p:nvPr/>
        </p:nvSpPr>
        <p:spPr>
          <a:xfrm>
            <a:off x="973931" y="592932"/>
            <a:ext cx="10244138" cy="567213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DB71A32-247F-450B-B1AC-9153716762DB}"/>
              </a:ext>
            </a:extLst>
          </p:cNvPr>
          <p:cNvSpPr/>
          <p:nvPr/>
        </p:nvSpPr>
        <p:spPr>
          <a:xfrm>
            <a:off x="973931" y="592932"/>
            <a:ext cx="10244138" cy="5672137"/>
          </a:xfrm>
          <a:prstGeom prst="rect">
            <a:avLst/>
          </a:prstGeom>
          <a:noFill/>
          <a:ln w="69850" cap="sq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BDBB5F-4ACF-472C-BA6C-85469ABE5BBF}"/>
              </a:ext>
            </a:extLst>
          </p:cNvPr>
          <p:cNvSpPr txBox="1"/>
          <p:nvPr/>
        </p:nvSpPr>
        <p:spPr>
          <a:xfrm>
            <a:off x="7801194" y="6387583"/>
            <a:ext cx="35732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팀 명</a:t>
            </a:r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: API</a:t>
            </a:r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 </a:t>
            </a:r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/</a:t>
            </a:r>
            <a:r>
              <a:rPr lang="ko-KR" altLang="en-US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 발표자 </a:t>
            </a:r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: </a:t>
            </a:r>
            <a:r>
              <a:rPr lang="ko-KR" altLang="en-US" dirty="0" err="1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백현선</a:t>
            </a:r>
            <a:r>
              <a:rPr lang="en-US" altLang="ko-KR" dirty="0">
                <a:latin typeface="고도 B" panose="02000503000000020004" pitchFamily="2" charset="-127"/>
                <a:ea typeface="고도 B" panose="02000503000000020004" pitchFamily="2" charset="-127"/>
                <a:cs typeface="함초롬돋움" panose="020B0604000101010101" pitchFamily="50" charset="-127"/>
              </a:rPr>
              <a:t> </a:t>
            </a:r>
            <a:endParaRPr lang="ko-KR" altLang="en-US" dirty="0">
              <a:solidFill>
                <a:schemeClr val="tx1"/>
              </a:solidFill>
              <a:latin typeface="고도 B" panose="02000503000000020004" pitchFamily="2" charset="-127"/>
              <a:ea typeface="고도 B" panose="02000503000000020004" pitchFamily="2" charset="-127"/>
              <a:cs typeface="함초롬돋움" panose="020B0604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321E4C-0526-C9B6-0B8F-7DB853BDC8D8}"/>
              </a:ext>
            </a:extLst>
          </p:cNvPr>
          <p:cNvSpPr txBox="1"/>
          <p:nvPr/>
        </p:nvSpPr>
        <p:spPr>
          <a:xfrm>
            <a:off x="1997235" y="2874604"/>
            <a:ext cx="274626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5000" dirty="0">
                <a:latin typeface="고도 M" panose="02000503000000020004" pitchFamily="2" charset="-127"/>
                <a:ea typeface="고도 M" panose="02000503000000020004" pitchFamily="2" charset="-127"/>
              </a:rPr>
              <a:t>발표 목차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3377A8A-FDEA-9AE9-7109-588E2560926E}"/>
              </a:ext>
            </a:extLst>
          </p:cNvPr>
          <p:cNvCxnSpPr>
            <a:cxnSpLocks/>
          </p:cNvCxnSpPr>
          <p:nvPr/>
        </p:nvCxnSpPr>
        <p:spPr>
          <a:xfrm>
            <a:off x="5226908" y="2604245"/>
            <a:ext cx="0" cy="14024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271C84A-AE68-F844-3A9A-365924DA05C3}"/>
              </a:ext>
            </a:extLst>
          </p:cNvPr>
          <p:cNvGrpSpPr/>
          <p:nvPr/>
        </p:nvGrpSpPr>
        <p:grpSpPr>
          <a:xfrm>
            <a:off x="5961668" y="1905604"/>
            <a:ext cx="5079959" cy="3661547"/>
            <a:chOff x="6365785" y="1498721"/>
            <a:chExt cx="5079959" cy="200865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F5D8F6-B672-7A5B-EC6B-87AA25A2A555}"/>
                </a:ext>
              </a:extLst>
            </p:cNvPr>
            <p:cNvSpPr txBox="1"/>
            <p:nvPr/>
          </p:nvSpPr>
          <p:spPr>
            <a:xfrm>
              <a:off x="6365786" y="1498721"/>
              <a:ext cx="970683" cy="69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200" b="1" dirty="0">
                  <a:latin typeface="한컴산뜻돋움" panose="02000000000000000000" pitchFamily="2" charset="-127"/>
                  <a:ea typeface="한컴산뜻돋움" panose="02000000000000000000" pitchFamily="2" charset="-127"/>
                </a:rPr>
                <a:t>01</a:t>
              </a:r>
              <a:endParaRPr lang="ko-KR" altLang="en-US" sz="4200" b="1" dirty="0">
                <a:latin typeface="한컴산뜻돋움" panose="02000000000000000000" pitchFamily="2" charset="-127"/>
                <a:ea typeface="한컴산뜻돋움" panose="02000000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8EDE825-F802-C21C-A9B3-B3C186D63AFC}"/>
                </a:ext>
              </a:extLst>
            </p:cNvPr>
            <p:cNvSpPr txBox="1"/>
            <p:nvPr/>
          </p:nvSpPr>
          <p:spPr>
            <a:xfrm>
              <a:off x="6365786" y="2117365"/>
              <a:ext cx="970683" cy="69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200" b="1" dirty="0">
                  <a:latin typeface="한컴산뜻돋움" panose="02000000000000000000" pitchFamily="2" charset="-127"/>
                  <a:ea typeface="한컴산뜻돋움" panose="02000000000000000000" pitchFamily="2" charset="-127"/>
                </a:rPr>
                <a:t>02</a:t>
              </a:r>
              <a:endParaRPr lang="ko-KR" altLang="en-US" sz="4200" b="1" dirty="0">
                <a:latin typeface="한컴산뜻돋움" panose="02000000000000000000" pitchFamily="2" charset="-127"/>
                <a:ea typeface="한컴산뜻돋움" panose="02000000000000000000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0201C29-B916-37BF-0222-E57014AFB774}"/>
                </a:ext>
              </a:extLst>
            </p:cNvPr>
            <p:cNvSpPr txBox="1"/>
            <p:nvPr/>
          </p:nvSpPr>
          <p:spPr>
            <a:xfrm>
              <a:off x="6365785" y="2810169"/>
              <a:ext cx="970683" cy="69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200" b="1" dirty="0">
                  <a:latin typeface="한컴산뜻돋움" panose="02000000000000000000" pitchFamily="2" charset="-127"/>
                  <a:ea typeface="한컴산뜻돋움" panose="02000000000000000000" pitchFamily="2" charset="-127"/>
                </a:rPr>
                <a:t>03</a:t>
              </a:r>
              <a:endParaRPr lang="ko-KR" altLang="en-US" sz="4200" b="1" dirty="0">
                <a:latin typeface="한컴산뜻돋움" panose="02000000000000000000" pitchFamily="2" charset="-127"/>
                <a:ea typeface="한컴산뜻돋움" panose="02000000000000000000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24DB525-46C9-F7AE-8684-5A9D01CD3D95}"/>
                </a:ext>
              </a:extLst>
            </p:cNvPr>
            <p:cNvSpPr txBox="1"/>
            <p:nvPr/>
          </p:nvSpPr>
          <p:spPr>
            <a:xfrm>
              <a:off x="7301353" y="1577914"/>
              <a:ext cx="3875147" cy="2363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주제 선정 동기 </a:t>
              </a:r>
              <a:r>
                <a:rPr lang="en-US" altLang="ko-KR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&amp; </a:t>
              </a:r>
              <a:r>
                <a:rPr lang="ko-KR" altLang="en-US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시장 현황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92AF15E-2B81-F2D1-9F9C-4AD3E73D9B99}"/>
                </a:ext>
              </a:extLst>
            </p:cNvPr>
            <p:cNvSpPr txBox="1"/>
            <p:nvPr/>
          </p:nvSpPr>
          <p:spPr>
            <a:xfrm>
              <a:off x="7301353" y="2235260"/>
              <a:ext cx="4144391" cy="2363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전력예측 모델 소개 </a:t>
              </a:r>
              <a:r>
                <a:rPr lang="en-US" altLang="ko-KR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&amp; </a:t>
              </a:r>
              <a:r>
                <a:rPr lang="ko-KR" altLang="en-US" sz="2200" b="1" dirty="0">
                  <a:solidFill>
                    <a:srgbClr val="FFC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개발 일정</a:t>
              </a:r>
              <a:endParaRPr lang="en-US" altLang="ko-KR" sz="2200" b="1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FD2D3C6-7C07-475E-BDF8-724E30D15453}"/>
                </a:ext>
              </a:extLst>
            </p:cNvPr>
            <p:cNvSpPr txBox="1"/>
            <p:nvPr/>
          </p:nvSpPr>
          <p:spPr>
            <a:xfrm>
              <a:off x="7336468" y="2932464"/>
              <a:ext cx="4044023" cy="2363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200" b="1" dirty="0">
                  <a:latin typeface="고도 M" panose="02000503000000020004" pitchFamily="2" charset="-127"/>
                  <a:ea typeface="고도 M" panose="02000503000000020004" pitchFamily="2" charset="-127"/>
                </a:rPr>
                <a:t>타겟 고객과 마케팅 전략</a:t>
              </a:r>
              <a:endParaRPr lang="en-US" altLang="ko-KR" sz="2200" b="1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387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확대이미지">
            <a:extLst>
              <a:ext uri="{FF2B5EF4-FFF2-40B4-BE49-F238E27FC236}">
                <a16:creationId xmlns:a16="http://schemas.microsoft.com/office/drawing/2014/main" id="{2A5AA015-4142-EA82-7DD3-D727FD6DC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930" y="623887"/>
            <a:ext cx="10244137" cy="564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626C378-0A27-41A9-BD49-F118DE65E422}"/>
              </a:ext>
            </a:extLst>
          </p:cNvPr>
          <p:cNvSpPr/>
          <p:nvPr/>
        </p:nvSpPr>
        <p:spPr>
          <a:xfrm>
            <a:off x="973931" y="592932"/>
            <a:ext cx="10244138" cy="567213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DB71A32-247F-450B-B1AC-9153716762DB}"/>
              </a:ext>
            </a:extLst>
          </p:cNvPr>
          <p:cNvSpPr/>
          <p:nvPr/>
        </p:nvSpPr>
        <p:spPr>
          <a:xfrm>
            <a:off x="973931" y="592932"/>
            <a:ext cx="10244138" cy="5672137"/>
          </a:xfrm>
          <a:prstGeom prst="rect">
            <a:avLst/>
          </a:prstGeom>
          <a:noFill/>
          <a:ln w="69850" cap="sq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8D6F03F-21BB-7742-6064-0AE3A3FE1123}"/>
              </a:ext>
            </a:extLst>
          </p:cNvPr>
          <p:cNvSpPr/>
          <p:nvPr/>
        </p:nvSpPr>
        <p:spPr>
          <a:xfrm>
            <a:off x="1689997" y="2085570"/>
            <a:ext cx="881200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</a:pPr>
            <a:r>
              <a:rPr lang="ko-KR" altLang="en-US" sz="6000" b="1" kern="0" dirty="0">
                <a:solidFill>
                  <a:schemeClr val="tx1">
                    <a:lumMod val="95000"/>
                  </a:schemeClr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왜</a:t>
            </a:r>
            <a:r>
              <a:rPr lang="ko-KR" altLang="en-US" sz="7000" b="1" kern="0" dirty="0">
                <a:solidFill>
                  <a:schemeClr val="tx1">
                    <a:lumMod val="95000"/>
                  </a:schemeClr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 </a:t>
            </a:r>
            <a:r>
              <a:rPr lang="ko-KR" altLang="en-US" sz="8000" b="1" kern="0" dirty="0">
                <a:solidFill>
                  <a:srgbClr val="FFC000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전력 사용량 예측 </a:t>
            </a:r>
            <a:r>
              <a:rPr lang="ko-KR" altLang="en-US" sz="7000" b="1" kern="0" dirty="0">
                <a:solidFill>
                  <a:srgbClr val="FFC000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모델 </a:t>
            </a:r>
            <a:r>
              <a:rPr lang="ko-KR" altLang="en-US" sz="7000" b="1" kern="0" dirty="0">
                <a:solidFill>
                  <a:schemeClr val="tx1">
                    <a:lumMod val="95000"/>
                  </a:schemeClr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인가</a:t>
            </a:r>
            <a:r>
              <a:rPr lang="en-US" altLang="ko-KR" sz="7000" b="1" kern="0" dirty="0">
                <a:solidFill>
                  <a:schemeClr val="tx1">
                    <a:lumMod val="95000"/>
                  </a:schemeClr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?</a:t>
            </a:r>
            <a:r>
              <a:rPr lang="ko-KR" altLang="en-US" sz="7000" b="1" kern="0" dirty="0">
                <a:solidFill>
                  <a:schemeClr val="tx1">
                    <a:lumMod val="95000"/>
                  </a:schemeClr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 </a:t>
            </a:r>
            <a:endParaRPr lang="ko-KR" altLang="en-US" sz="6000" kern="0" dirty="0">
              <a:solidFill>
                <a:schemeClr val="tx1">
                  <a:lumMod val="95000"/>
                </a:schemeClr>
              </a:solidFill>
              <a:latin typeface="나눔손글씨 붓" panose="03060600000000000000" pitchFamily="66" charset="-127"/>
              <a:ea typeface="나눔손글씨 붓" panose="03060600000000000000" pitchFamily="66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AE1B4-2DA2-5513-828B-AB5CDD8C4A4A}"/>
              </a:ext>
            </a:extLst>
          </p:cNvPr>
          <p:cNvSpPr txBox="1"/>
          <p:nvPr/>
        </p:nvSpPr>
        <p:spPr>
          <a:xfrm>
            <a:off x="820496" y="147253"/>
            <a:ext cx="331270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>
                <a:latin typeface="본고딕" panose="020B0800000000000000" pitchFamily="34" charset="-127"/>
                <a:ea typeface="본고딕" panose="020B0800000000000000" pitchFamily="34" charset="-127"/>
              </a:rPr>
              <a:t> </a:t>
            </a:r>
            <a:r>
              <a:rPr lang="ko-KR" altLang="en-US" sz="15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주제 선정 동기</a:t>
            </a:r>
          </a:p>
        </p:txBody>
      </p:sp>
    </p:spTree>
    <p:extLst>
      <p:ext uri="{BB962C8B-B14F-4D97-AF65-F5344CB8AC3E}">
        <p14:creationId xmlns:p14="http://schemas.microsoft.com/office/powerpoint/2010/main" val="3862081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확대이미지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73930" y="623887"/>
            <a:ext cx="10244137" cy="5641181"/>
          </a:xfrm>
          <a:prstGeom prst="rect">
            <a:avLst/>
          </a:prstGeom>
          <a:noFill/>
        </p:spPr>
      </p:pic>
      <p:sp>
        <p:nvSpPr>
          <p:cNvPr id="8" name="직사각형 7"/>
          <p:cNvSpPr/>
          <p:nvPr/>
        </p:nvSpPr>
        <p:spPr>
          <a:xfrm>
            <a:off x="973928" y="592932"/>
            <a:ext cx="10244138" cy="567213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973931" y="592932"/>
            <a:ext cx="10244138" cy="5672137"/>
          </a:xfrm>
          <a:prstGeom prst="rect">
            <a:avLst/>
          </a:prstGeom>
          <a:noFill/>
          <a:ln w="69850" cap="sq">
            <a:solidFill>
              <a:schemeClr val="tx1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직사각형 18"/>
          <p:cNvSpPr/>
          <p:nvPr/>
        </p:nvSpPr>
        <p:spPr>
          <a:xfrm>
            <a:off x="1289403" y="428979"/>
            <a:ext cx="7039049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5500" b="1" kern="0" dirty="0">
                <a:latin typeface="나눔손글씨 붓"/>
                <a:ea typeface="나눔손글씨 붓"/>
              </a:rPr>
              <a:t>국내 제조업  </a:t>
            </a:r>
            <a:r>
              <a:rPr lang="ko-KR" altLang="en-US" sz="5500" b="1" kern="0" dirty="0">
                <a:solidFill>
                  <a:srgbClr val="FFC000"/>
                </a:solidFill>
                <a:latin typeface="나눔손글씨 붓"/>
                <a:ea typeface="나눔손글씨 붓"/>
              </a:rPr>
              <a:t>스마트공장</a:t>
            </a:r>
            <a:r>
              <a:rPr lang="ko-KR" altLang="en-US" sz="5500" b="1" kern="0" dirty="0">
                <a:latin typeface="나눔손글씨 붓"/>
                <a:ea typeface="나눔손글씨 붓"/>
              </a:rPr>
              <a:t> 도입 수준</a:t>
            </a:r>
          </a:p>
        </p:txBody>
      </p:sp>
      <p:graphicFrame>
        <p:nvGraphicFramePr>
          <p:cNvPr id="15" name="차트 14"/>
          <p:cNvGraphicFramePr/>
          <p:nvPr>
            <p:extLst>
              <p:ext uri="{D42A27DB-BD31-4B8C-83A1-F6EECF244321}">
                <p14:modId xmlns:p14="http://schemas.microsoft.com/office/powerpoint/2010/main" val="3987628438"/>
              </p:ext>
            </p:extLst>
          </p:nvPr>
        </p:nvGraphicFramePr>
        <p:xfrm>
          <a:off x="3325249" y="1828766"/>
          <a:ext cx="5967033" cy="4120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AF3911E-A7D2-43A9-86C1-B9AA57A2A3B6}"/>
              </a:ext>
            </a:extLst>
          </p:cNvPr>
          <p:cNvSpPr txBox="1"/>
          <p:nvPr/>
        </p:nvSpPr>
        <p:spPr>
          <a:xfrm>
            <a:off x="820496" y="147253"/>
            <a:ext cx="331270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>
                <a:latin typeface="본고딕" panose="020B0800000000000000" pitchFamily="34" charset="-127"/>
                <a:ea typeface="본고딕" panose="020B0800000000000000" pitchFamily="34" charset="-127"/>
              </a:rPr>
              <a:t> </a:t>
            </a:r>
            <a:r>
              <a:rPr lang="ko-KR" altLang="en-US" sz="15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시장 현황 및 배경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확대이미지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73930" y="623887"/>
            <a:ext cx="10244137" cy="5641181"/>
          </a:xfrm>
          <a:prstGeom prst="rect">
            <a:avLst/>
          </a:prstGeom>
          <a:noFill/>
        </p:spPr>
      </p:pic>
      <p:sp>
        <p:nvSpPr>
          <p:cNvPr id="8" name="직사각형 7"/>
          <p:cNvSpPr/>
          <p:nvPr/>
        </p:nvSpPr>
        <p:spPr>
          <a:xfrm>
            <a:off x="973925" y="592932"/>
            <a:ext cx="10244138" cy="567213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973931" y="592932"/>
            <a:ext cx="10244138" cy="5672137"/>
          </a:xfrm>
          <a:prstGeom prst="rect">
            <a:avLst/>
          </a:prstGeom>
          <a:noFill/>
          <a:ln w="69850" cap="sq">
            <a:solidFill>
              <a:schemeClr val="tx1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직사각형 18"/>
          <p:cNvSpPr/>
          <p:nvPr/>
        </p:nvSpPr>
        <p:spPr>
          <a:xfrm>
            <a:off x="1072785" y="404879"/>
            <a:ext cx="5093237" cy="889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3700" b="1" kern="0" dirty="0">
                <a:latin typeface="나눔손글씨 붓"/>
                <a:ea typeface="나눔손글씨 붓"/>
              </a:rPr>
              <a:t>국내 제조업  스마트공장 도입 수준</a:t>
            </a:r>
          </a:p>
        </p:txBody>
      </p:sp>
      <p:graphicFrame>
        <p:nvGraphicFramePr>
          <p:cNvPr id="15" name="차트 14"/>
          <p:cNvGraphicFramePr/>
          <p:nvPr>
            <p:extLst>
              <p:ext uri="{D42A27DB-BD31-4B8C-83A1-F6EECF244321}">
                <p14:modId xmlns:p14="http://schemas.microsoft.com/office/powerpoint/2010/main" val="1032646809"/>
              </p:ext>
            </p:extLst>
          </p:nvPr>
        </p:nvGraphicFramePr>
        <p:xfrm>
          <a:off x="5906531" y="1385893"/>
          <a:ext cx="4893274" cy="32726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직사각형 18">
            <a:extLst>
              <a:ext uri="{FF2B5EF4-FFF2-40B4-BE49-F238E27FC236}">
                <a16:creationId xmlns:a16="http://schemas.microsoft.com/office/drawing/2014/main" id="{22A972DB-BF04-49B3-9BFC-A84E7D146AB0}"/>
              </a:ext>
            </a:extLst>
          </p:cNvPr>
          <p:cNvSpPr/>
          <p:nvPr/>
        </p:nvSpPr>
        <p:spPr>
          <a:xfrm>
            <a:off x="1256071" y="3444477"/>
            <a:ext cx="5799638" cy="1968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40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기업 규모</a:t>
            </a:r>
            <a:r>
              <a:rPr lang="ko-KR" altLang="en-US" sz="40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가</a:t>
            </a:r>
            <a:r>
              <a:rPr lang="ko-KR" altLang="en-US" sz="40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작을수록   </a:t>
            </a:r>
            <a:endParaRPr lang="en-US" altLang="ko-KR" sz="4000" b="1" kern="0" dirty="0">
              <a:solidFill>
                <a:srgbClr val="FFC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just" latinLnBrk="1">
              <a:lnSpc>
                <a:spcPct val="160000"/>
              </a:lnSpc>
              <a:defRPr/>
            </a:pPr>
            <a:r>
              <a:rPr lang="ko-KR" altLang="en-US" sz="40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스마트 공장 </a:t>
            </a:r>
            <a:r>
              <a:rPr lang="ko-KR" altLang="en-US" sz="40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도입율</a:t>
            </a:r>
            <a:r>
              <a:rPr lang="ko-KR" altLang="en-US" sz="40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이</a:t>
            </a:r>
            <a:r>
              <a:rPr lang="ko-KR" altLang="en-US" sz="40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낮다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0D9001-C990-40C6-96D3-939711F9A553}"/>
              </a:ext>
            </a:extLst>
          </p:cNvPr>
          <p:cNvSpPr txBox="1"/>
          <p:nvPr/>
        </p:nvSpPr>
        <p:spPr>
          <a:xfrm>
            <a:off x="820496" y="147253"/>
            <a:ext cx="331270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>
                <a:latin typeface="본고딕" panose="020B0800000000000000" pitchFamily="34" charset="-127"/>
                <a:ea typeface="본고딕" panose="020B0800000000000000" pitchFamily="34" charset="-127"/>
              </a:rPr>
              <a:t> </a:t>
            </a:r>
            <a:r>
              <a:rPr lang="ko-KR" altLang="en-US" sz="15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시장 현황 및 배경</a:t>
            </a:r>
          </a:p>
        </p:txBody>
      </p:sp>
    </p:spTree>
    <p:extLst>
      <p:ext uri="{BB962C8B-B14F-4D97-AF65-F5344CB8AC3E}">
        <p14:creationId xmlns:p14="http://schemas.microsoft.com/office/powerpoint/2010/main" val="1168902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505536" y="871151"/>
            <a:ext cx="11180927" cy="5587035"/>
          </a:xfrm>
          <a:prstGeom prst="rect">
            <a:avLst/>
          </a:prstGeom>
          <a:noFill/>
          <a:ln w="69850" cap="sq">
            <a:solidFill>
              <a:schemeClr val="tx1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370882" y="3424066"/>
            <a:ext cx="5574531" cy="100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6000">
                <a:latin typeface="나눔손글씨 붓"/>
                <a:ea typeface="나눔손글씨 붓"/>
              </a:rPr>
              <a:t>  </a:t>
            </a:r>
          </a:p>
        </p:txBody>
      </p:sp>
      <p:sp>
        <p:nvSpPr>
          <p:cNvPr id="28" name="직사각형 18"/>
          <p:cNvSpPr/>
          <p:nvPr/>
        </p:nvSpPr>
        <p:spPr>
          <a:xfrm>
            <a:off x="854187" y="889012"/>
            <a:ext cx="340271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4000" b="1" kern="0" dirty="0">
                <a:solidFill>
                  <a:srgbClr val="FFC000"/>
                </a:solidFill>
                <a:latin typeface="나눔손글씨 붓"/>
                <a:ea typeface="나눔손글씨 붓"/>
              </a:rPr>
              <a:t>산업용 전력 요금 인상</a:t>
            </a: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46667" y="2434750"/>
            <a:ext cx="5941484" cy="2981785"/>
          </a:xfrm>
          <a:prstGeom prst="rect">
            <a:avLst/>
          </a:prstGeom>
        </p:spPr>
      </p:pic>
      <p:sp>
        <p:nvSpPr>
          <p:cNvPr id="30" name="직사각형 18"/>
          <p:cNvSpPr/>
          <p:nvPr/>
        </p:nvSpPr>
        <p:spPr>
          <a:xfrm>
            <a:off x="7363415" y="2545462"/>
            <a:ext cx="4085120" cy="2214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40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전력요금 인상</a:t>
            </a:r>
            <a:endParaRPr lang="en-US" altLang="ko-KR" sz="4000" b="1" kern="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just" latinLnBrk="1">
              <a:lnSpc>
                <a:spcPct val="160000"/>
              </a:lnSpc>
              <a:defRPr/>
            </a:pPr>
            <a:r>
              <a:rPr lang="ko-KR" altLang="en-US" sz="10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sz="10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  </a:t>
            </a:r>
            <a:endParaRPr lang="en-US" altLang="ko-KR" sz="1000" b="1" kern="0" dirty="0">
              <a:solidFill>
                <a:srgbClr val="FFC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just" latinLnBrk="1">
              <a:lnSpc>
                <a:spcPct val="160000"/>
              </a:lnSpc>
              <a:defRPr/>
            </a:pPr>
            <a:r>
              <a:rPr lang="ko-KR" altLang="en-US" sz="40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     생산단가 상승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385E1AD9-AEA6-417C-A526-0BBC5D8CCC7D}"/>
              </a:ext>
            </a:extLst>
          </p:cNvPr>
          <p:cNvSpPr/>
          <p:nvPr/>
        </p:nvSpPr>
        <p:spPr>
          <a:xfrm>
            <a:off x="7539213" y="4072398"/>
            <a:ext cx="668119" cy="52126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2769CE-E913-47AE-A8AC-3BE7165986CF}"/>
              </a:ext>
            </a:extLst>
          </p:cNvPr>
          <p:cNvSpPr txBox="1"/>
          <p:nvPr/>
        </p:nvSpPr>
        <p:spPr>
          <a:xfrm>
            <a:off x="400367" y="297381"/>
            <a:ext cx="331270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>
                <a:latin typeface="본고딕" panose="020B0800000000000000" pitchFamily="34" charset="-127"/>
                <a:ea typeface="본고딕" panose="020B0800000000000000" pitchFamily="34" charset="-127"/>
              </a:rPr>
              <a:t> </a:t>
            </a:r>
            <a:r>
              <a:rPr lang="ko-KR" altLang="en-US" sz="15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시장 현황 및 배경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43465" y="3269214"/>
            <a:ext cx="5941484" cy="298178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B812FDB-4D2C-4A11-87EA-C924D8DFD066}"/>
              </a:ext>
            </a:extLst>
          </p:cNvPr>
          <p:cNvSpPr/>
          <p:nvPr/>
        </p:nvSpPr>
        <p:spPr>
          <a:xfrm>
            <a:off x="505537" y="840230"/>
            <a:ext cx="11180926" cy="556917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8" name="직사각형 18"/>
          <p:cNvSpPr/>
          <p:nvPr/>
        </p:nvSpPr>
        <p:spPr>
          <a:xfrm>
            <a:off x="588516" y="639022"/>
            <a:ext cx="286519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4000" b="1" kern="0" dirty="0">
                <a:latin typeface="나눔손글씨 붓"/>
                <a:ea typeface="나눔손글씨 붓"/>
              </a:rPr>
              <a:t>전력과 생산비용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505536" y="871151"/>
            <a:ext cx="11180927" cy="5587035"/>
          </a:xfrm>
          <a:prstGeom prst="rect">
            <a:avLst/>
          </a:prstGeom>
          <a:noFill/>
          <a:ln w="69850" cap="sq">
            <a:solidFill>
              <a:schemeClr val="tx1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D373C5-5A76-4283-97DD-9641A41112F2}"/>
              </a:ext>
            </a:extLst>
          </p:cNvPr>
          <p:cNvSpPr txBox="1"/>
          <p:nvPr/>
        </p:nvSpPr>
        <p:spPr>
          <a:xfrm>
            <a:off x="2449983" y="2163310"/>
            <a:ext cx="710668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5000" b="1" dirty="0">
                <a:latin typeface="나눔손글씨 붓"/>
                <a:ea typeface="나눔손글씨 붓"/>
              </a:rPr>
              <a:t>의도치 않은 </a:t>
            </a:r>
            <a:r>
              <a:rPr lang="ko-KR" altLang="en-US" sz="5000" b="1" dirty="0">
                <a:solidFill>
                  <a:srgbClr val="FFD700"/>
                </a:solidFill>
                <a:latin typeface="나눔손글씨 붓"/>
                <a:ea typeface="나눔손글씨 붓"/>
              </a:rPr>
              <a:t>최대 피크 전력</a:t>
            </a:r>
            <a:endParaRPr lang="en-US" altLang="ko-KR" sz="5000" b="1" dirty="0">
              <a:solidFill>
                <a:srgbClr val="FFD700"/>
              </a:solidFill>
              <a:latin typeface="나눔손글씨 붓"/>
              <a:ea typeface="나눔손글씨 붓"/>
            </a:endParaRPr>
          </a:p>
          <a:p>
            <a:pPr algn="ctr">
              <a:defRPr/>
            </a:pPr>
            <a:endParaRPr lang="ko-KR" altLang="en-US" sz="2000" b="1" dirty="0">
              <a:latin typeface="나눔손글씨 붓"/>
              <a:ea typeface="나눔손글씨 붓"/>
            </a:endParaRPr>
          </a:p>
          <a:p>
            <a:pPr algn="ctr">
              <a:defRPr/>
            </a:pPr>
            <a:r>
              <a:rPr lang="ko-KR" altLang="en-US" sz="4000" b="1" dirty="0">
                <a:latin typeface="나눔손글씨 붓"/>
                <a:ea typeface="나눔손글씨 붓"/>
              </a:rPr>
              <a:t> </a:t>
            </a:r>
            <a:r>
              <a:rPr lang="ko-KR" altLang="en-US" sz="6000" b="1" dirty="0">
                <a:latin typeface="나눔손글씨 붓"/>
                <a:ea typeface="나눔손글씨 붓"/>
              </a:rPr>
              <a:t>↓</a:t>
            </a:r>
            <a:endParaRPr lang="en-US" altLang="ko-KR" sz="6000" b="1" dirty="0">
              <a:latin typeface="나눔손글씨 붓"/>
              <a:ea typeface="나눔손글씨 붓"/>
            </a:endParaRPr>
          </a:p>
          <a:p>
            <a:pPr algn="ctr">
              <a:defRPr/>
            </a:pPr>
            <a:endParaRPr lang="ko-KR" altLang="en-US" sz="2000" b="1" dirty="0">
              <a:latin typeface="나눔손글씨 붓"/>
              <a:ea typeface="나눔손글씨 붓"/>
            </a:endParaRPr>
          </a:p>
          <a:p>
            <a:pPr algn="ctr">
              <a:defRPr/>
            </a:pPr>
            <a:r>
              <a:rPr lang="ko-KR" altLang="en-US" sz="5000" b="1" dirty="0">
                <a:solidFill>
                  <a:srgbClr val="FFD700"/>
                </a:solidFill>
                <a:latin typeface="나눔손글씨 붓"/>
                <a:ea typeface="나눔손글씨 붓"/>
              </a:rPr>
              <a:t>전기요금 증가</a:t>
            </a:r>
            <a:r>
              <a:rPr lang="ko-KR" altLang="en-US" sz="5000" b="1" dirty="0">
                <a:latin typeface="나눔손글씨 붓"/>
                <a:ea typeface="나눔손글씨 붓"/>
              </a:rPr>
              <a:t>로 인한 </a:t>
            </a:r>
            <a:r>
              <a:rPr lang="ko-KR" altLang="en-US" sz="5000" b="1" dirty="0">
                <a:solidFill>
                  <a:srgbClr val="FFD700"/>
                </a:solidFill>
                <a:latin typeface="나눔손글씨 붓"/>
                <a:ea typeface="나눔손글씨 붓"/>
              </a:rPr>
              <a:t>제조 비용 증가</a:t>
            </a:r>
            <a:endParaRPr lang="ko-KR" altLang="en-US" sz="5000" b="1" dirty="0">
              <a:latin typeface="나눔손글씨 붓"/>
              <a:ea typeface="나눔손글씨 붓"/>
            </a:endParaRPr>
          </a:p>
        </p:txBody>
      </p:sp>
    </p:spTree>
    <p:extLst>
      <p:ext uri="{BB962C8B-B14F-4D97-AF65-F5344CB8AC3E}">
        <p14:creationId xmlns:p14="http://schemas.microsoft.com/office/powerpoint/2010/main" val="40991040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확대이미지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73930" y="623887"/>
            <a:ext cx="10244137" cy="5641181"/>
          </a:xfrm>
          <a:prstGeom prst="rect">
            <a:avLst/>
          </a:prstGeom>
          <a:noFill/>
        </p:spPr>
      </p:pic>
      <p:sp>
        <p:nvSpPr>
          <p:cNvPr id="8" name="직사각형 7"/>
          <p:cNvSpPr/>
          <p:nvPr/>
        </p:nvSpPr>
        <p:spPr>
          <a:xfrm>
            <a:off x="978753" y="557631"/>
            <a:ext cx="10244138" cy="567213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973931" y="592932"/>
            <a:ext cx="10244138" cy="5672137"/>
          </a:xfrm>
          <a:prstGeom prst="rect">
            <a:avLst/>
          </a:prstGeom>
          <a:noFill/>
          <a:ln w="69850" cap="sq">
            <a:solidFill>
              <a:schemeClr val="tx1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직사각형 18"/>
          <p:cNvSpPr/>
          <p:nvPr/>
        </p:nvSpPr>
        <p:spPr>
          <a:xfrm>
            <a:off x="1124784" y="345073"/>
            <a:ext cx="18037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4000" b="1" kern="0">
                <a:latin typeface="나눔손글씨 붓"/>
                <a:ea typeface="나눔손글씨 붓"/>
              </a:rPr>
              <a:t>모델 소개</a:t>
            </a:r>
            <a:endParaRPr lang="ko-KR" altLang="en-US" sz="4000" b="1" kern="0" dirty="0">
              <a:latin typeface="나눔손글씨 붓"/>
              <a:ea typeface="나눔손글씨 붓"/>
            </a:endParaRPr>
          </a:p>
        </p:txBody>
      </p:sp>
      <p:sp>
        <p:nvSpPr>
          <p:cNvPr id="25" name="직사각형 18"/>
          <p:cNvSpPr/>
          <p:nvPr/>
        </p:nvSpPr>
        <p:spPr>
          <a:xfrm>
            <a:off x="1331842" y="2412148"/>
            <a:ext cx="6357473" cy="2704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 latinLnBrk="1">
              <a:lnSpc>
                <a:spcPct val="160000"/>
              </a:lnSpc>
              <a:buFontTx/>
              <a:buChar char="-"/>
              <a:defRPr/>
            </a:pPr>
            <a:r>
              <a:rPr lang="ko-KR" altLang="en-US" sz="22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한국전력의 요금 데이터 </a:t>
            </a:r>
            <a:r>
              <a:rPr lang="en-US" altLang="ko-KR" sz="22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/ </a:t>
            </a:r>
            <a:r>
              <a:rPr lang="ko-KR" altLang="en-US" sz="22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실제 현장 </a:t>
            </a:r>
            <a:r>
              <a:rPr lang="ko-KR" altLang="en-US" sz="22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데이터 활용</a:t>
            </a:r>
            <a:endParaRPr lang="en-US" altLang="ko-KR" sz="2200" b="1" kern="0" dirty="0">
              <a:solidFill>
                <a:srgbClr val="FFC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 algn="ctr" latinLnBrk="1">
              <a:lnSpc>
                <a:spcPct val="160000"/>
              </a:lnSpc>
              <a:buFontTx/>
              <a:buChar char="-"/>
              <a:defRPr/>
            </a:pPr>
            <a:r>
              <a:rPr lang="ko-KR" altLang="en-US" sz="22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변수 간 상관관계 분석</a:t>
            </a:r>
            <a:endParaRPr lang="en-US" altLang="ko-KR" sz="2200" b="1" kern="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 algn="ctr" latinLnBrk="1">
              <a:lnSpc>
                <a:spcPct val="160000"/>
              </a:lnSpc>
              <a:buFontTx/>
              <a:buChar char="-"/>
              <a:defRPr/>
            </a:pPr>
            <a:endParaRPr lang="en-US" altLang="ko-KR" sz="2200" b="1" kern="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 algn="ctr" latinLnBrk="1">
              <a:lnSpc>
                <a:spcPct val="160000"/>
              </a:lnSpc>
              <a:buFontTx/>
              <a:buChar char="-"/>
              <a:defRPr/>
            </a:pPr>
            <a:r>
              <a:rPr lang="ko-KR" altLang="en-US" sz="22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최적의 </a:t>
            </a:r>
            <a:r>
              <a:rPr lang="ko-KR" altLang="en-US" sz="2200" b="1" kern="0" dirty="0" err="1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머신러닝</a:t>
            </a:r>
            <a:r>
              <a:rPr lang="ko-KR" altLang="en-US" sz="22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 방법 </a:t>
            </a:r>
            <a:r>
              <a:rPr lang="en-US" altLang="ko-KR" sz="22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/ </a:t>
            </a:r>
            <a:r>
              <a:rPr lang="ko-KR" altLang="en-US" sz="22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알고리즘을 통한 </a:t>
            </a:r>
            <a:r>
              <a:rPr lang="ko-KR" altLang="en-US" sz="2200" b="1" kern="0" dirty="0">
                <a:solidFill>
                  <a:srgbClr val="FFC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모델</a:t>
            </a:r>
            <a:r>
              <a:rPr lang="ko-KR" altLang="en-US" sz="22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 고안  </a:t>
            </a:r>
            <a:endParaRPr lang="en-US" altLang="ko-KR" sz="2200" b="1" kern="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 latinLnBrk="1">
              <a:lnSpc>
                <a:spcPct val="160000"/>
              </a:lnSpc>
              <a:defRPr/>
            </a:pPr>
            <a:endParaRPr lang="en-US" altLang="ko-KR" sz="2000" b="1" kern="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7" name="직사각형 18"/>
          <p:cNvSpPr/>
          <p:nvPr/>
        </p:nvSpPr>
        <p:spPr>
          <a:xfrm>
            <a:off x="8013962" y="4127148"/>
            <a:ext cx="2344784" cy="4933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1">
              <a:lnSpc>
                <a:spcPct val="160000"/>
              </a:lnSpc>
              <a:defRPr/>
            </a:pPr>
            <a:r>
              <a:rPr lang="ko-KR" altLang="en-US" kern="0" dirty="0">
                <a:latin typeface="고도 M" panose="02000503000000020004" pitchFamily="2" charset="-127"/>
                <a:ea typeface="고도 M" panose="02000503000000020004" pitchFamily="2" charset="-127"/>
              </a:rPr>
              <a:t>전력량 예측 모델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0A16B90-24EC-496C-9B65-9A0FC095BFA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3253" y="2169209"/>
            <a:ext cx="2026203" cy="202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18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확대이미지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73930" y="623887"/>
            <a:ext cx="10244137" cy="5641181"/>
          </a:xfrm>
          <a:prstGeom prst="rect">
            <a:avLst/>
          </a:prstGeom>
          <a:noFill/>
        </p:spPr>
      </p:pic>
      <p:sp>
        <p:nvSpPr>
          <p:cNvPr id="8" name="직사각형 7"/>
          <p:cNvSpPr/>
          <p:nvPr/>
        </p:nvSpPr>
        <p:spPr>
          <a:xfrm>
            <a:off x="978753" y="557631"/>
            <a:ext cx="10244138" cy="567213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973931" y="592932"/>
            <a:ext cx="10244138" cy="5672137"/>
          </a:xfrm>
          <a:prstGeom prst="rect">
            <a:avLst/>
          </a:prstGeom>
          <a:noFill/>
          <a:ln w="69850" cap="sq">
            <a:solidFill>
              <a:schemeClr val="tx1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직사각형 18"/>
          <p:cNvSpPr/>
          <p:nvPr/>
        </p:nvSpPr>
        <p:spPr>
          <a:xfrm>
            <a:off x="1124784" y="345073"/>
            <a:ext cx="18037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60000"/>
              </a:lnSpc>
              <a:defRPr/>
            </a:pPr>
            <a:r>
              <a:rPr lang="ko-KR" altLang="en-US" sz="4000" b="1" kern="0" dirty="0">
                <a:latin typeface="나눔손글씨 붓"/>
                <a:ea typeface="나눔손글씨 붓"/>
              </a:rPr>
              <a:t>모델 소개</a:t>
            </a:r>
          </a:p>
        </p:txBody>
      </p:sp>
      <p:sp>
        <p:nvSpPr>
          <p:cNvPr id="25" name="직사각형 18"/>
          <p:cNvSpPr/>
          <p:nvPr/>
        </p:nvSpPr>
        <p:spPr>
          <a:xfrm>
            <a:off x="4726073" y="1359680"/>
            <a:ext cx="2267125" cy="1030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1">
              <a:lnSpc>
                <a:spcPct val="160000"/>
              </a:lnSpc>
              <a:defRPr/>
            </a:pPr>
            <a:r>
              <a:rPr lang="ko-KR" altLang="en-US" sz="20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제조 환경 데이터</a:t>
            </a:r>
            <a:endParaRPr lang="en-US" altLang="ko-KR" sz="2000" b="1" kern="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 latinLnBrk="1">
              <a:lnSpc>
                <a:spcPct val="160000"/>
              </a:lnSpc>
              <a:defRPr/>
            </a:pPr>
            <a:r>
              <a:rPr lang="ko-KR" altLang="en-US" sz="2000" b="1" kern="0" dirty="0">
                <a:latin typeface="고도 M" panose="02000503000000020004" pitchFamily="2" charset="-127"/>
                <a:ea typeface="고도 M" panose="02000503000000020004" pitchFamily="2" charset="-127"/>
              </a:rPr>
              <a:t>목표 생산량</a:t>
            </a:r>
          </a:p>
        </p:txBody>
      </p:sp>
      <p:sp>
        <p:nvSpPr>
          <p:cNvPr id="28" name="직사각형 18"/>
          <p:cNvSpPr/>
          <p:nvPr/>
        </p:nvSpPr>
        <p:spPr>
          <a:xfrm>
            <a:off x="4557122" y="3975531"/>
            <a:ext cx="2731665" cy="15227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1">
              <a:lnSpc>
                <a:spcPct val="160000"/>
              </a:lnSpc>
              <a:defRPr/>
            </a:pPr>
            <a:r>
              <a:rPr lang="ko-KR" altLang="en-US" sz="2000" b="1" kern="0" dirty="0">
                <a:solidFill>
                  <a:srgbClr val="92D05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생산량 분산 </a:t>
            </a:r>
            <a:endParaRPr lang="en-US" altLang="ko-KR" sz="2000" b="1" kern="0" dirty="0">
              <a:solidFill>
                <a:srgbClr val="92D05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 latinLnBrk="1">
              <a:lnSpc>
                <a:spcPct val="160000"/>
              </a:lnSpc>
              <a:defRPr/>
            </a:pPr>
            <a:r>
              <a:rPr lang="ko-KR" altLang="en-US" sz="2000" b="1" kern="0" dirty="0">
                <a:solidFill>
                  <a:srgbClr val="92D05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최대소모 전력량 최적화</a:t>
            </a:r>
          </a:p>
          <a:p>
            <a:pPr algn="ctr" latinLnBrk="1">
              <a:lnSpc>
                <a:spcPct val="160000"/>
              </a:lnSpc>
              <a:defRPr/>
            </a:pPr>
            <a:r>
              <a:rPr lang="en-US" altLang="ko-KR" sz="2000" b="1" kern="0" dirty="0">
                <a:solidFill>
                  <a:srgbClr val="92D05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2000" b="1" kern="0" dirty="0">
                <a:solidFill>
                  <a:srgbClr val="92D05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생산단가 감소</a:t>
            </a:r>
            <a:r>
              <a:rPr lang="en-US" altLang="ko-KR" sz="2000" b="1" kern="0" dirty="0">
                <a:solidFill>
                  <a:srgbClr val="92D05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  <a:endParaRPr lang="ko-KR" altLang="en-US" sz="2000" b="1" kern="0" dirty="0">
              <a:solidFill>
                <a:srgbClr val="92D05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617E0D6-1574-4140-B7CA-AA03FA2899F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687" y="2059862"/>
            <a:ext cx="2135550" cy="21355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0A16B90-24EC-496C-9B65-9A0FC095BFA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3253" y="2169209"/>
            <a:ext cx="2026203" cy="2026203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AC38FCE2-E666-445D-BF5B-BA755D5C29EE}"/>
              </a:ext>
            </a:extLst>
          </p:cNvPr>
          <p:cNvSpPr/>
          <p:nvPr/>
        </p:nvSpPr>
        <p:spPr>
          <a:xfrm>
            <a:off x="5003748" y="2477530"/>
            <a:ext cx="1834978" cy="38396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175CD700-863F-4738-AD87-A3DABF0DE6D1}"/>
              </a:ext>
            </a:extLst>
          </p:cNvPr>
          <p:cNvSpPr/>
          <p:nvPr/>
        </p:nvSpPr>
        <p:spPr>
          <a:xfrm>
            <a:off x="5060092" y="3534032"/>
            <a:ext cx="1668162" cy="476231"/>
          </a:xfrm>
          <a:prstGeom prst="lef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직사각형 18"/>
          <p:cNvSpPr/>
          <p:nvPr/>
        </p:nvSpPr>
        <p:spPr>
          <a:xfrm>
            <a:off x="4748845" y="3546387"/>
            <a:ext cx="2344784" cy="3819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1">
              <a:lnSpc>
                <a:spcPct val="160000"/>
              </a:lnSpc>
              <a:defRPr/>
            </a:pPr>
            <a:r>
              <a:rPr lang="ko-KR" altLang="en-US" sz="1300" kern="0" dirty="0">
                <a:latin typeface="고도 M" panose="02000503000000020004" pitchFamily="2" charset="-127"/>
                <a:ea typeface="고도 M" panose="02000503000000020004" pitchFamily="2" charset="-127"/>
              </a:rPr>
              <a:t>전력량 예측 모델</a:t>
            </a:r>
          </a:p>
        </p:txBody>
      </p:sp>
    </p:spTree>
    <p:extLst>
      <p:ext uri="{BB962C8B-B14F-4D97-AF65-F5344CB8AC3E}">
        <p14:creationId xmlns:p14="http://schemas.microsoft.com/office/powerpoint/2010/main" val="627324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8" grpId="0"/>
      <p:bldP spid="9" grpId="0" animBg="1"/>
      <p:bldP spid="10" grpId="0" animBg="1"/>
      <p:bldP spid="2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슬레이트">
  <a:themeElements>
    <a:clrScheme name="슬레이트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슬레이트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슬레이트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9757FF37B35E954B8C663435C5119526" ma:contentTypeVersion="2" ma:contentTypeDescription="새 문서를 만듭니다." ma:contentTypeScope="" ma:versionID="c5b6d956c1a02bbc1fe22af9b874e16b">
  <xsd:schema xmlns:xsd="http://www.w3.org/2001/XMLSchema" xmlns:xs="http://www.w3.org/2001/XMLSchema" xmlns:p="http://schemas.microsoft.com/office/2006/metadata/properties" xmlns:ns3="5f0cf451-1343-4e82-a150-56ee05f990b7" targetNamespace="http://schemas.microsoft.com/office/2006/metadata/properties" ma:root="true" ma:fieldsID="ec0e6c29eff2883d0c87b629ccc0609a" ns3:_="">
    <xsd:import namespace="5f0cf451-1343-4e82-a150-56ee05f990b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0cf451-1343-4e82-a150-56ee05f990b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EC652B2-6587-4B86-81EF-1C3F68D0D36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94E9908-3775-4854-8291-0A330E7FFD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f0cf451-1343-4e82-a150-56ee05f990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7E1CEFB-167D-4361-B0FB-DB6142C74EBA}">
  <ds:schemaRefs>
    <ds:schemaRef ds:uri="http://purl.org/dc/dcmitype/"/>
    <ds:schemaRef ds:uri="http://purl.org/dc/terms/"/>
    <ds:schemaRef ds:uri="5f0cf451-1343-4e82-a150-56ee05f990b7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TM04033929[[fn=슬레이트]]</Template>
  <TotalTime>1939</TotalTime>
  <Words>318</Words>
  <Application>Microsoft Office PowerPoint</Application>
  <PresentationFormat>와이드스크린</PresentationFormat>
  <Paragraphs>91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Calisto MT</vt:lpstr>
      <vt:lpstr>나눔손글씨 붓</vt:lpstr>
      <vt:lpstr>한컴산뜻돋움</vt:lpstr>
      <vt:lpstr>맑은 고딕</vt:lpstr>
      <vt:lpstr>고도 M</vt:lpstr>
      <vt:lpstr>Wingdings 2</vt:lpstr>
      <vt:lpstr>본고딕</vt:lpstr>
      <vt:lpstr>고도 B</vt:lpstr>
      <vt:lpstr>Arial</vt:lpstr>
      <vt:lpstr>슬레이트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</dc:creator>
  <cp:lastModifiedBy>오준묵</cp:lastModifiedBy>
  <cp:revision>177</cp:revision>
  <dcterms:created xsi:type="dcterms:W3CDTF">2021-09-27T11:46:37Z</dcterms:created>
  <dcterms:modified xsi:type="dcterms:W3CDTF">2022-07-29T05:58:25Z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0x0101009757FF37B35E954B8C663435C5119526</vt:lpwstr>
  </property>
</Properties>
</file>

<file path=docProps/thumbnail.jpeg>
</file>